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62" r:id="rId2"/>
    <p:sldId id="379" r:id="rId3"/>
    <p:sldId id="378" r:id="rId4"/>
    <p:sldId id="363" r:id="rId5"/>
    <p:sldId id="377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60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69FB55-A71A-504A-85B8-9A0785AA5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1634F3-0EA3-7446-8870-3AC3B37AE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0801E5-389D-4A49-981F-7E181C43B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8EDF-EC69-5947-BD39-CB5C646DAE9F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18FF03-AE6F-3445-9315-98FA1BA3B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DBFE44-3E51-C14B-8182-66786E98D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25C0-343B-5C4E-AE7E-7BE2BF11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51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2DA9E1-EB2E-2848-A9F9-CD5FDE650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304E69-76BE-8A4D-BA58-858B9B45F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9F6993-6857-DD4B-8FF1-0224B3E2C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8EDF-EC69-5947-BD39-CB5C646DAE9F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4A9BC2-6AB7-1C44-A592-8FDB56A24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83C8AA-A8F0-5B4C-A031-997BEE5B9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25C0-343B-5C4E-AE7E-7BE2BF11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98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B6F3496-3619-0947-A54C-5C4C0C41A0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4A3C45-232F-044C-9D72-7EAAC73D7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8DE29E-4B4F-8744-AD9E-5582BD62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8EDF-EC69-5947-BD39-CB5C646DAE9F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F4C2D3-742F-BD4D-B85B-D635FD852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C30858-53BD-9F48-A1BC-EB8A3F1A6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25C0-343B-5C4E-AE7E-7BE2BF11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43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434D5C-7296-1A4D-8D6D-BE52F1C94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B6271D-8E47-7C40-8480-32611C016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38041F-D52D-EA44-A002-95C0F5A84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8EDF-EC69-5947-BD39-CB5C646DAE9F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CCE6E2-5BE7-EE44-B210-C79006A09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21A9A4-163E-DE47-83D0-84F140ACC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25C0-343B-5C4E-AE7E-7BE2BF11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70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D13FFF-52E9-9A4A-ADC3-1567766B8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668887-BBD4-B647-B58D-8338FA417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102D38-FC41-EA48-94E1-FA46C7752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8EDF-EC69-5947-BD39-CB5C646DAE9F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DAFD7F-18B5-1248-A0C0-DA942104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A8386F-D972-FA4E-A53B-1F03ACA3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25C0-343B-5C4E-AE7E-7BE2BF11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2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827D55-1C46-F44A-9EAF-B55AA6CB1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1FBFA7-6C18-7444-A3B0-B1CCBA7468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3C7C96-F2F2-944A-A938-E142F7A88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1DA458-C903-C848-9B9C-5644F80D9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8EDF-EC69-5947-BD39-CB5C646DAE9F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86BFC1-5180-1B4C-A4B3-867FD9389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D1DAEF-449E-584E-A783-6B6C99FFF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25C0-343B-5C4E-AE7E-7BE2BF11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83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436B3D-2042-9D4F-BE7A-DAEFD74A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CA7A01-68BB-2A46-A69C-4F838F593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3B689F-F8E1-1144-804C-87CE5AEEA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F9BB5D1-B532-FD40-A8AC-E331703E7C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C322791-C3D3-D749-AF04-721813456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2051BDE-9A2B-214E-8E20-743E6194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8EDF-EC69-5947-BD39-CB5C646DAE9F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DA6DFAD-AC64-CF44-B759-234EED27D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D3C9495-243F-1C43-B87D-771B27F21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25C0-343B-5C4E-AE7E-7BE2BF11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51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0464B6-2055-CB4F-AC70-32C23BBB0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6E27A7-CD49-3E47-B1E1-76C3D5F8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8EDF-EC69-5947-BD39-CB5C646DAE9F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BE1AD2-388B-C04B-BE0C-5A2FBC2DD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D2F655F-6864-8B43-BE5B-B0D4592F6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25C0-343B-5C4E-AE7E-7BE2BF11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52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33193DB-0F13-9F46-A658-2CBC52C3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8EDF-EC69-5947-BD39-CB5C646DAE9F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19D7B9C-4AF4-6B47-AEC0-76C555587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5E1D514-9005-644D-A505-75DEC95D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25C0-343B-5C4E-AE7E-7BE2BF11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94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9CE115-FB73-974C-9956-D9FAFD584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BD919B-D9E1-964E-A253-3576F38B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E27F84-0381-8E4E-BE86-98E6E1A31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EE71F8-69CF-EF46-B964-3E9D89535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8EDF-EC69-5947-BD39-CB5C646DAE9F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109EC4-6A51-F642-A783-E7F51CC1D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847E47-70A4-0749-A8B2-AC72B094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25C0-343B-5C4E-AE7E-7BE2BF11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00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CAF9BB-4F82-B645-BFE6-D8ADC5795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23A56D1-3F65-D644-A1F9-814665234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A28F50-2DE8-CD46-BEE9-68A93123E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90BBA9-BA53-8644-AD90-E6B555087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8EDF-EC69-5947-BD39-CB5C646DAE9F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EB2369-0A15-A84F-BB34-F2A80A81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1B43EE-7653-FD4F-8D9B-661ABF91F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25C0-343B-5C4E-AE7E-7BE2BF11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69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22E774E-47CC-154C-B619-2F09CFA48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39D545-E2A6-7A45-8E1B-8D215B21E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3CEF1D-0EAA-AA40-B0D8-0B834E947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08EDF-EC69-5947-BD39-CB5C646DAE9F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A1268B-D9FE-E344-9463-A49095986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CCD70A-C17C-4945-A7DB-60714FABB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D25C0-343B-5C4E-AE7E-7BE2BF11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7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971ACD8-49F5-0E00-35BC-498100FB5AA9}"/>
              </a:ext>
            </a:extLst>
          </p:cNvPr>
          <p:cNvSpPr txBox="1"/>
          <p:nvPr/>
        </p:nvSpPr>
        <p:spPr>
          <a:xfrm>
            <a:off x="4618691" y="9950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要綱案に基づく要望の概観</a:t>
            </a:r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AC4751E8-673B-829C-C7C3-77242E1F056B}"/>
              </a:ext>
            </a:extLst>
          </p:cNvPr>
          <p:cNvSpPr/>
          <p:nvPr/>
        </p:nvSpPr>
        <p:spPr>
          <a:xfrm>
            <a:off x="5669622" y="925735"/>
            <a:ext cx="852755" cy="548963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ja-JP" altLang="en-US" sz="1400" b="1"/>
              <a:t>子育ての</a:t>
            </a:r>
            <a:endParaRPr lang="en-US" altLang="ja-JP" sz="1400" b="1" dirty="0"/>
          </a:p>
          <a:p>
            <a:pPr algn="ctr"/>
            <a:r>
              <a:rPr kumimoji="1" lang="ja-JP" altLang="en-US" sz="1400" b="1"/>
              <a:t>前提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E54892D-8E37-B62A-DE26-1243394167F2}"/>
              </a:ext>
            </a:extLst>
          </p:cNvPr>
          <p:cNvSpPr txBox="1"/>
          <p:nvPr/>
        </p:nvSpPr>
        <p:spPr>
          <a:xfrm>
            <a:off x="506480" y="851520"/>
            <a:ext cx="3262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明文化されていないが</a:t>
            </a:r>
            <a:endParaRPr kumimoji="1" lang="en-US" altLang="ja-JP" sz="1600" dirty="0"/>
          </a:p>
          <a:p>
            <a:r>
              <a:rPr kumimoji="1" lang="ja-JP" altLang="en-US" sz="1600"/>
              <a:t>実質的に「ひとり子育て」を前提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9A7104C-E2BB-F2E5-B31E-3798EEC4F9A2}"/>
              </a:ext>
            </a:extLst>
          </p:cNvPr>
          <p:cNvSpPr txBox="1"/>
          <p:nvPr/>
        </p:nvSpPr>
        <p:spPr>
          <a:xfrm>
            <a:off x="6763412" y="912000"/>
            <a:ext cx="4493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>
                <a:solidFill>
                  <a:srgbClr val="C00000"/>
                </a:solidFill>
              </a:rPr>
              <a:t>実父母の「ふたり子育て」を理念規程で明文化</a:t>
            </a:r>
            <a:endParaRPr lang="en-US" altLang="ja-JP" sz="1600" b="1" dirty="0">
              <a:solidFill>
                <a:srgbClr val="C00000"/>
              </a:solidFill>
            </a:endParaRPr>
          </a:p>
          <a:p>
            <a:r>
              <a:rPr lang="ja-JP" altLang="en-US" sz="1600"/>
              <a:t>理念規程に基づく条項化</a:t>
            </a:r>
            <a:endParaRPr lang="en-US" altLang="ja-JP" sz="1600" dirty="0"/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C6B7AC9A-B7D0-18B8-BCCC-BB6D447E4BC8}"/>
              </a:ext>
            </a:extLst>
          </p:cNvPr>
          <p:cNvSpPr/>
          <p:nvPr/>
        </p:nvSpPr>
        <p:spPr>
          <a:xfrm>
            <a:off x="5669622" y="1559320"/>
            <a:ext cx="852755" cy="548963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 b="1"/>
              <a:t>子の利益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4FEC9B8-ED8C-1C3B-661A-CB80DF7AAB4A}"/>
              </a:ext>
            </a:extLst>
          </p:cNvPr>
          <p:cNvSpPr txBox="1"/>
          <p:nvPr/>
        </p:nvSpPr>
        <p:spPr>
          <a:xfrm>
            <a:off x="506480" y="1579513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定義が無く裁判所判断を規制できない</a:t>
            </a:r>
            <a:endParaRPr kumimoji="1" lang="en-US" altLang="ja-JP" sz="1600" dirty="0"/>
          </a:p>
          <a:p>
            <a:r>
              <a:rPr kumimoji="1" lang="ja-JP" altLang="en-US" sz="1600"/>
              <a:t>家裁実務は子の利益＝同居親のお気持ち次第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B4F2557-22D5-DE80-28AC-7DF4DE4FFCCC}"/>
              </a:ext>
            </a:extLst>
          </p:cNvPr>
          <p:cNvSpPr txBox="1"/>
          <p:nvPr/>
        </p:nvSpPr>
        <p:spPr>
          <a:xfrm>
            <a:off x="5125882" y="818863"/>
            <a:ext cx="543739" cy="288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/>
              <a:t>第１</a:t>
            </a:r>
            <a:endParaRPr kumimoji="1" lang="ja-JP" altLang="en-US" sz="140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7F3275E-D97F-8F36-77F8-BA76119134DF}"/>
              </a:ext>
            </a:extLst>
          </p:cNvPr>
          <p:cNvSpPr txBox="1"/>
          <p:nvPr/>
        </p:nvSpPr>
        <p:spPr>
          <a:xfrm>
            <a:off x="506480" y="2191198"/>
            <a:ext cx="4288353" cy="548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２重基準の喪失（離婚時、親権喪失）</a:t>
            </a:r>
            <a:endParaRPr kumimoji="1" lang="en-US" altLang="ja-JP" sz="1600" dirty="0"/>
          </a:p>
          <a:p>
            <a:r>
              <a:rPr lang="ja-JP" altLang="en-US" sz="1600"/>
              <a:t>父母関係と親子関係を混同させた喪失ルール</a:t>
            </a:r>
            <a:endParaRPr kumimoji="1" lang="ja-JP" altLang="en-US" sz="16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7FC724D-03C1-8154-47DC-1603EB7D6A94}"/>
              </a:ext>
            </a:extLst>
          </p:cNvPr>
          <p:cNvSpPr txBox="1"/>
          <p:nvPr/>
        </p:nvSpPr>
        <p:spPr>
          <a:xfrm>
            <a:off x="6763412" y="2191198"/>
            <a:ext cx="4984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未婚・離婚時の単独親権化規程を廃止</a:t>
            </a:r>
          </a:p>
          <a:p>
            <a:r>
              <a:rPr lang="ja-JP" altLang="en-US" sz="1600"/>
              <a:t>親権停止・喪失・辞任に統一、夫婦間の</a:t>
            </a:r>
            <a:r>
              <a:rPr lang="en-US" altLang="ja-JP" sz="1600" dirty="0"/>
              <a:t>DV</a:t>
            </a:r>
            <a:r>
              <a:rPr lang="ja-JP" altLang="en-US" sz="1600"/>
              <a:t>は刑法で</a:t>
            </a:r>
            <a:endParaRPr lang="en-US" altLang="ja-JP" sz="16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72D1314-1B41-0AAF-7263-5BF4DE4FFA54}"/>
              </a:ext>
            </a:extLst>
          </p:cNvPr>
          <p:cNvSpPr txBox="1"/>
          <p:nvPr/>
        </p:nvSpPr>
        <p:spPr>
          <a:xfrm>
            <a:off x="5138583" y="2142112"/>
            <a:ext cx="543739" cy="288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/>
              <a:t>第２</a:t>
            </a:r>
            <a:endParaRPr lang="en-US" altLang="ja-JP" sz="1400" dirty="0"/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3E6DBE31-9450-CEA2-9D56-A4B5F3DB7477}"/>
              </a:ext>
            </a:extLst>
          </p:cNvPr>
          <p:cNvSpPr/>
          <p:nvPr/>
        </p:nvSpPr>
        <p:spPr>
          <a:xfrm>
            <a:off x="5669622" y="2191199"/>
            <a:ext cx="852755" cy="13509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/>
              <a:t>親権</a:t>
            </a:r>
            <a:endParaRPr kumimoji="1" lang="en-US" altLang="ja-JP" sz="1400" dirty="0"/>
          </a:p>
          <a:p>
            <a:pPr algn="ctr"/>
            <a:r>
              <a:rPr kumimoji="1" lang="ja-JP" altLang="en-US" sz="1400"/>
              <a:t>監護権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F354807-00C5-9B08-32A9-B1199F48CC4B}"/>
              </a:ext>
            </a:extLst>
          </p:cNvPr>
          <p:cNvSpPr txBox="1"/>
          <p:nvPr/>
        </p:nvSpPr>
        <p:spPr>
          <a:xfrm>
            <a:off x="506479" y="2720697"/>
            <a:ext cx="42883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実質的に親権喪失する監護者の指定</a:t>
            </a:r>
            <a:endParaRPr kumimoji="1" lang="en-US" altLang="ja-JP" sz="1600" dirty="0"/>
          </a:p>
          <a:p>
            <a:r>
              <a:rPr lang="ja-JP" altLang="en-US" sz="1600"/>
              <a:t>家裁実務は監護の継続性を重視</a:t>
            </a:r>
            <a:endParaRPr lang="en-US" altLang="ja-JP" sz="1600" dirty="0"/>
          </a:p>
          <a:p>
            <a:r>
              <a:rPr lang="ja-JP" altLang="en-US" sz="1600"/>
              <a:t>最高裁が求めた</a:t>
            </a:r>
            <a:r>
              <a:rPr kumimoji="1" lang="ja-JP" altLang="en-US" sz="1600"/>
              <a:t>認容要件が決められなかった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D9CACFD6-60A2-DEC2-F04B-64B565DF8453}"/>
              </a:ext>
            </a:extLst>
          </p:cNvPr>
          <p:cNvSpPr txBox="1"/>
          <p:nvPr/>
        </p:nvSpPr>
        <p:spPr>
          <a:xfrm>
            <a:off x="6763412" y="2717275"/>
            <a:ext cx="5109091" cy="780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監護者の指定を廃止</a:t>
            </a:r>
            <a:endParaRPr lang="en-US" altLang="ja-JP" sz="1600" dirty="0"/>
          </a:p>
          <a:p>
            <a:r>
              <a:rPr lang="ja-JP" altLang="en-US" sz="1600"/>
              <a:t>共同養育計画策定、親教育講座受講を義務化</a:t>
            </a:r>
            <a:endParaRPr lang="en-US" altLang="ja-JP" sz="1600" dirty="0"/>
          </a:p>
          <a:p>
            <a:r>
              <a:rPr lang="ja-JP" altLang="en-US" sz="1600"/>
              <a:t>合意の不遵守、親権監護権の不当な侵害のペナルティ</a:t>
            </a:r>
            <a:endParaRPr lang="en-US" altLang="ja-JP" sz="1600" dirty="0"/>
          </a:p>
        </p:txBody>
      </p:sp>
      <p:sp>
        <p:nvSpPr>
          <p:cNvPr id="53" name="角丸四角形 52">
            <a:extLst>
              <a:ext uri="{FF2B5EF4-FFF2-40B4-BE49-F238E27FC236}">
                <a16:creationId xmlns:a16="http://schemas.microsoft.com/office/drawing/2014/main" id="{194A7EC2-2E18-8992-BDBE-BCDD7B9AD9B2}"/>
              </a:ext>
            </a:extLst>
          </p:cNvPr>
          <p:cNvSpPr/>
          <p:nvPr/>
        </p:nvSpPr>
        <p:spPr>
          <a:xfrm>
            <a:off x="5669622" y="3614563"/>
            <a:ext cx="852755" cy="5489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/>
              <a:t>養育費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21FB8E7E-5BB3-EB7B-E0B2-2B579696AFBE}"/>
              </a:ext>
            </a:extLst>
          </p:cNvPr>
          <p:cNvSpPr txBox="1"/>
          <p:nvPr/>
        </p:nvSpPr>
        <p:spPr>
          <a:xfrm>
            <a:off x="506480" y="3610911"/>
            <a:ext cx="4288353" cy="548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養育費徴収の強化</a:t>
            </a:r>
            <a:r>
              <a:rPr lang="ja-JP" altLang="en-US" sz="1600"/>
              <a:t>（先取特権、法定養育費）</a:t>
            </a:r>
            <a:endParaRPr lang="en-US" altLang="ja-JP" sz="1600" dirty="0"/>
          </a:p>
          <a:p>
            <a:r>
              <a:rPr kumimoji="1" lang="ja-JP" altLang="en-US" sz="1600"/>
              <a:t>稼いだもの負けのルール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A3558DD-9E65-6C74-5D41-DA1985B47392}"/>
              </a:ext>
            </a:extLst>
          </p:cNvPr>
          <p:cNvSpPr txBox="1"/>
          <p:nvPr/>
        </p:nvSpPr>
        <p:spPr>
          <a:xfrm>
            <a:off x="6763412" y="3614563"/>
            <a:ext cx="3877985" cy="548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養育費徴収の強化よりも養育分担を</a:t>
            </a:r>
            <a:endParaRPr lang="en-US" altLang="ja-JP" sz="1600" dirty="0"/>
          </a:p>
          <a:p>
            <a:r>
              <a:rPr lang="ja-JP" altLang="en-US" sz="1600"/>
              <a:t>父母双方が納得できる費用負担ルールに</a:t>
            </a:r>
            <a:endParaRPr lang="en-US" altLang="ja-JP" sz="1600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FC85EFC4-5636-3E04-728E-5BC4C58F02A4}"/>
              </a:ext>
            </a:extLst>
          </p:cNvPr>
          <p:cNvSpPr txBox="1"/>
          <p:nvPr/>
        </p:nvSpPr>
        <p:spPr>
          <a:xfrm>
            <a:off x="5138583" y="3553554"/>
            <a:ext cx="543739" cy="288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/>
              <a:t>第３</a:t>
            </a:r>
            <a:endParaRPr lang="en-US" altLang="ja-JP" sz="1400" dirty="0"/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A97E409F-8192-7979-F2FD-8F4E524568B1}"/>
              </a:ext>
            </a:extLst>
          </p:cNvPr>
          <p:cNvSpPr/>
          <p:nvPr/>
        </p:nvSpPr>
        <p:spPr>
          <a:xfrm>
            <a:off x="5669622" y="4246441"/>
            <a:ext cx="852755" cy="5489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/>
              <a:t>親子交流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453F7E4-8D37-A724-477F-3E97CA9187B7}"/>
              </a:ext>
            </a:extLst>
          </p:cNvPr>
          <p:cNvSpPr txBox="1"/>
          <p:nvPr/>
        </p:nvSpPr>
        <p:spPr>
          <a:xfrm>
            <a:off x="506480" y="4242789"/>
            <a:ext cx="3262432" cy="548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親子交流の基準は存在しない</a:t>
            </a:r>
            <a:endParaRPr kumimoji="1" lang="en-US" altLang="ja-JP" sz="1600" dirty="0"/>
          </a:p>
          <a:p>
            <a:r>
              <a:rPr kumimoji="1" lang="ja-JP" altLang="en-US" sz="1600"/>
              <a:t>裁判所は親子交流を命令できない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61F8E1DF-2CF2-50E1-7CC7-A0EFD1AC8CD8}"/>
              </a:ext>
            </a:extLst>
          </p:cNvPr>
          <p:cNvSpPr txBox="1"/>
          <p:nvPr/>
        </p:nvSpPr>
        <p:spPr>
          <a:xfrm>
            <a:off x="6763412" y="4246441"/>
            <a:ext cx="40831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頻繁かつ継続的な交流を権利化</a:t>
            </a:r>
            <a:endParaRPr lang="en-US" altLang="ja-JP" sz="1600" dirty="0"/>
          </a:p>
          <a:p>
            <a:r>
              <a:rPr lang="ja-JP" altLang="en-US" sz="1600"/>
              <a:t>裁判所が親子交流（暫定的を含む）を命令</a:t>
            </a:r>
            <a:endParaRPr lang="en-US" altLang="ja-JP" sz="1600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28C897CE-E174-6C30-5CCB-FACD94B04FB0}"/>
              </a:ext>
            </a:extLst>
          </p:cNvPr>
          <p:cNvSpPr txBox="1"/>
          <p:nvPr/>
        </p:nvSpPr>
        <p:spPr>
          <a:xfrm>
            <a:off x="5138583" y="4185432"/>
            <a:ext cx="543739" cy="288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/>
              <a:t>第４</a:t>
            </a:r>
            <a:endParaRPr lang="en-US" altLang="ja-JP" sz="1400" dirty="0"/>
          </a:p>
        </p:txBody>
      </p:sp>
      <p:sp>
        <p:nvSpPr>
          <p:cNvPr id="65" name="角丸四角形 64">
            <a:extLst>
              <a:ext uri="{FF2B5EF4-FFF2-40B4-BE49-F238E27FC236}">
                <a16:creationId xmlns:a16="http://schemas.microsoft.com/office/drawing/2014/main" id="{4B90F4A9-7E1E-D57C-2068-452DA19B20DB}"/>
              </a:ext>
            </a:extLst>
          </p:cNvPr>
          <p:cNvSpPr/>
          <p:nvPr/>
        </p:nvSpPr>
        <p:spPr>
          <a:xfrm>
            <a:off x="5669622" y="4854475"/>
            <a:ext cx="852755" cy="3178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/>
              <a:t>未成年</a:t>
            </a:r>
            <a:endParaRPr kumimoji="1" lang="en-US" altLang="ja-JP" sz="1050" dirty="0"/>
          </a:p>
          <a:p>
            <a:pPr algn="ctr"/>
            <a:r>
              <a:rPr lang="ja-JP" altLang="en-US" sz="1050"/>
              <a:t>普通養子縁組</a:t>
            </a:r>
            <a:endParaRPr kumimoji="1" lang="ja-JP" altLang="en-US" sz="105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9C96E905-C8E6-1013-3B42-A7531EE67833}"/>
              </a:ext>
            </a:extLst>
          </p:cNvPr>
          <p:cNvSpPr txBox="1"/>
          <p:nvPr/>
        </p:nvSpPr>
        <p:spPr>
          <a:xfrm>
            <a:off x="506480" y="4883076"/>
            <a:ext cx="2031325" cy="31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代諾養子縁組を残存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1A017CDF-5263-5448-74AB-8897150EE682}"/>
              </a:ext>
            </a:extLst>
          </p:cNvPr>
          <p:cNvSpPr txBox="1"/>
          <p:nvPr/>
        </p:nvSpPr>
        <p:spPr>
          <a:xfrm>
            <a:off x="6763412" y="4879699"/>
            <a:ext cx="4903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未成年普通養子縁組を廃止、特別養子縁組に寄せる</a:t>
            </a:r>
            <a:endParaRPr lang="en-US" altLang="ja-JP" sz="1600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88381622-ADCE-400D-453F-1557E1F553B6}"/>
              </a:ext>
            </a:extLst>
          </p:cNvPr>
          <p:cNvSpPr txBox="1"/>
          <p:nvPr/>
        </p:nvSpPr>
        <p:spPr>
          <a:xfrm>
            <a:off x="5138583" y="4805388"/>
            <a:ext cx="543739" cy="288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/>
              <a:t>第５</a:t>
            </a:r>
            <a:endParaRPr lang="en-US" altLang="ja-JP" sz="1400" dirty="0"/>
          </a:p>
        </p:txBody>
      </p:sp>
      <p:sp>
        <p:nvSpPr>
          <p:cNvPr id="71" name="角丸四角形 70">
            <a:extLst>
              <a:ext uri="{FF2B5EF4-FFF2-40B4-BE49-F238E27FC236}">
                <a16:creationId xmlns:a16="http://schemas.microsoft.com/office/drawing/2014/main" id="{3DD0C6F4-5E4B-63B7-0707-75C200010292}"/>
              </a:ext>
            </a:extLst>
          </p:cNvPr>
          <p:cNvSpPr/>
          <p:nvPr/>
        </p:nvSpPr>
        <p:spPr>
          <a:xfrm>
            <a:off x="5669622" y="5247909"/>
            <a:ext cx="852755" cy="3178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/>
              <a:t>財産分与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9CB9DBE-7442-C69E-2C11-78E665C26398}"/>
              </a:ext>
            </a:extLst>
          </p:cNvPr>
          <p:cNvSpPr txBox="1"/>
          <p:nvPr/>
        </p:nvSpPr>
        <p:spPr>
          <a:xfrm>
            <a:off x="506480" y="5276510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稼がない・浪費した者勝ち運用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EC386B19-6DAA-B810-F04F-29E42B1197B9}"/>
              </a:ext>
            </a:extLst>
          </p:cNvPr>
          <p:cNvSpPr txBox="1"/>
          <p:nvPr/>
        </p:nvSpPr>
        <p:spPr>
          <a:xfrm>
            <a:off x="6763412" y="5273133"/>
            <a:ext cx="3877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検討不足→現時点で法制化すべきでない</a:t>
            </a:r>
            <a:endParaRPr lang="en-US" altLang="ja-JP" sz="1600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CCAD0974-61D4-7153-02A9-CBC3244407C0}"/>
              </a:ext>
            </a:extLst>
          </p:cNvPr>
          <p:cNvSpPr txBox="1"/>
          <p:nvPr/>
        </p:nvSpPr>
        <p:spPr>
          <a:xfrm>
            <a:off x="5138583" y="5198822"/>
            <a:ext cx="543739" cy="288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/>
              <a:t>第６</a:t>
            </a:r>
            <a:endParaRPr lang="en-US" altLang="ja-JP" sz="1400" dirty="0"/>
          </a:p>
        </p:txBody>
      </p:sp>
      <p:sp>
        <p:nvSpPr>
          <p:cNvPr id="77" name="角丸四角形 76">
            <a:extLst>
              <a:ext uri="{FF2B5EF4-FFF2-40B4-BE49-F238E27FC236}">
                <a16:creationId xmlns:a16="http://schemas.microsoft.com/office/drawing/2014/main" id="{EAC60FC6-1982-7FE4-7F0F-460C04538F93}"/>
              </a:ext>
            </a:extLst>
          </p:cNvPr>
          <p:cNvSpPr/>
          <p:nvPr/>
        </p:nvSpPr>
        <p:spPr>
          <a:xfrm>
            <a:off x="5669622" y="5641342"/>
            <a:ext cx="852755" cy="3178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/>
              <a:t>裁判離婚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01A669A-73F3-EDC0-6CEC-8AC2743F5B80}"/>
              </a:ext>
            </a:extLst>
          </p:cNvPr>
          <p:cNvSpPr txBox="1"/>
          <p:nvPr/>
        </p:nvSpPr>
        <p:spPr>
          <a:xfrm>
            <a:off x="506480" y="5669944"/>
            <a:ext cx="3467616" cy="31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共同親権と不整合を起こす有責主義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ED0E48FD-CD65-60AD-3752-47CA9DA3AEBB}"/>
              </a:ext>
            </a:extLst>
          </p:cNvPr>
          <p:cNvSpPr txBox="1"/>
          <p:nvPr/>
        </p:nvSpPr>
        <p:spPr>
          <a:xfrm>
            <a:off x="6763412" y="5666567"/>
            <a:ext cx="1005403" cy="31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破綻主義</a:t>
            </a:r>
            <a:endParaRPr lang="en-US" altLang="ja-JP" sz="1600" dirty="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0EF6B59F-2C56-29CC-0BA6-6A93108BEF44}"/>
              </a:ext>
            </a:extLst>
          </p:cNvPr>
          <p:cNvSpPr txBox="1"/>
          <p:nvPr/>
        </p:nvSpPr>
        <p:spPr>
          <a:xfrm>
            <a:off x="5138583" y="5592256"/>
            <a:ext cx="543739" cy="288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/>
              <a:t>第７</a:t>
            </a:r>
            <a:endParaRPr lang="en-US" altLang="ja-JP" sz="1400" dirty="0"/>
          </a:p>
        </p:txBody>
      </p:sp>
      <p:sp>
        <p:nvSpPr>
          <p:cNvPr id="84" name="角丸四角形 83">
            <a:extLst>
              <a:ext uri="{FF2B5EF4-FFF2-40B4-BE49-F238E27FC236}">
                <a16:creationId xmlns:a16="http://schemas.microsoft.com/office/drawing/2014/main" id="{12C57E8B-6593-F444-E945-F970CBF88007}"/>
              </a:ext>
            </a:extLst>
          </p:cNvPr>
          <p:cNvSpPr/>
          <p:nvPr/>
        </p:nvSpPr>
        <p:spPr>
          <a:xfrm>
            <a:off x="5669622" y="6388860"/>
            <a:ext cx="852755" cy="338554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ja-JP" altLang="en-US" sz="1400" b="1"/>
              <a:t>移行</a:t>
            </a:r>
            <a:r>
              <a:rPr kumimoji="1" lang="ja-JP" altLang="en-US" sz="1400" b="1"/>
              <a:t>措置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48E4811-6DB6-1173-3F9A-12C536406779}"/>
              </a:ext>
            </a:extLst>
          </p:cNvPr>
          <p:cNvSpPr txBox="1"/>
          <p:nvPr/>
        </p:nvSpPr>
        <p:spPr>
          <a:xfrm>
            <a:off x="506480" y="6383268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未決定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CF82E991-40B3-9BEC-B9BA-6CC679394967}"/>
              </a:ext>
            </a:extLst>
          </p:cNvPr>
          <p:cNvSpPr txBox="1"/>
          <p:nvPr/>
        </p:nvSpPr>
        <p:spPr>
          <a:xfrm>
            <a:off x="6763412" y="6379891"/>
            <a:ext cx="3672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新たな単独親権被害者を抑止する措置</a:t>
            </a:r>
            <a:endParaRPr lang="en-US" altLang="ja-JP" sz="1600" dirty="0"/>
          </a:p>
        </p:txBody>
      </p:sp>
      <p:sp>
        <p:nvSpPr>
          <p:cNvPr id="89" name="角丸四角形 88">
            <a:extLst>
              <a:ext uri="{FF2B5EF4-FFF2-40B4-BE49-F238E27FC236}">
                <a16:creationId xmlns:a16="http://schemas.microsoft.com/office/drawing/2014/main" id="{172E8A24-7575-B100-12F5-98203DC924EE}"/>
              </a:ext>
            </a:extLst>
          </p:cNvPr>
          <p:cNvSpPr/>
          <p:nvPr/>
        </p:nvSpPr>
        <p:spPr>
          <a:xfrm>
            <a:off x="5669622" y="6009642"/>
            <a:ext cx="852755" cy="3178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/>
              <a:t>親権回復</a:t>
            </a:r>
          </a:p>
        </p:txBody>
      </p: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05225715-B28E-0A4A-EA70-C96F13271F92}"/>
              </a:ext>
            </a:extLst>
          </p:cNvPr>
          <p:cNvGrpSpPr/>
          <p:nvPr/>
        </p:nvGrpSpPr>
        <p:grpSpPr>
          <a:xfrm>
            <a:off x="6642089" y="1474698"/>
            <a:ext cx="5312301" cy="5211091"/>
            <a:chOff x="6870700" y="1474698"/>
            <a:chExt cx="4508500" cy="5211091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446AD747-C64B-5FFD-6A97-F7ED368E73A1}"/>
                </a:ext>
              </a:extLst>
            </p:cNvPr>
            <p:cNvCxnSpPr/>
            <p:nvPr/>
          </p:nvCxnSpPr>
          <p:spPr>
            <a:xfrm>
              <a:off x="6870700" y="1474698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0B562490-3792-66F5-1464-C77691F26492}"/>
                </a:ext>
              </a:extLst>
            </p:cNvPr>
            <p:cNvCxnSpPr/>
            <p:nvPr/>
          </p:nvCxnSpPr>
          <p:spPr>
            <a:xfrm>
              <a:off x="6870700" y="2108283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829D327D-09C5-EBBD-6C4D-19F0E0A5BE8B}"/>
                </a:ext>
              </a:extLst>
            </p:cNvPr>
            <p:cNvCxnSpPr/>
            <p:nvPr/>
          </p:nvCxnSpPr>
          <p:spPr>
            <a:xfrm>
              <a:off x="6870700" y="3519726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25626B43-49F4-1CE2-157D-4A1A2213C8E8}"/>
                </a:ext>
              </a:extLst>
            </p:cNvPr>
            <p:cNvCxnSpPr/>
            <p:nvPr/>
          </p:nvCxnSpPr>
          <p:spPr>
            <a:xfrm>
              <a:off x="6870700" y="4163526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60EF7899-2BFE-4AE7-5B2F-53439F38007B}"/>
                </a:ext>
              </a:extLst>
            </p:cNvPr>
            <p:cNvCxnSpPr/>
            <p:nvPr/>
          </p:nvCxnSpPr>
          <p:spPr>
            <a:xfrm>
              <a:off x="6870700" y="4795405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908C73F7-90CC-6856-4C30-AAD3B6CAB26F}"/>
                </a:ext>
              </a:extLst>
            </p:cNvPr>
            <p:cNvCxnSpPr/>
            <p:nvPr/>
          </p:nvCxnSpPr>
          <p:spPr>
            <a:xfrm>
              <a:off x="6870700" y="5185598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E7CAEE02-B599-4F8C-1E04-C5A800E423E2}"/>
                </a:ext>
              </a:extLst>
            </p:cNvPr>
            <p:cNvCxnSpPr/>
            <p:nvPr/>
          </p:nvCxnSpPr>
          <p:spPr>
            <a:xfrm>
              <a:off x="6870700" y="5579031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C0A1C97E-989B-81EF-1064-8B61FA271A56}"/>
                </a:ext>
              </a:extLst>
            </p:cNvPr>
            <p:cNvCxnSpPr/>
            <p:nvPr/>
          </p:nvCxnSpPr>
          <p:spPr>
            <a:xfrm>
              <a:off x="6870700" y="5972465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0935B6A3-3946-D92A-EF66-A5597D28425D}"/>
                </a:ext>
              </a:extLst>
            </p:cNvPr>
            <p:cNvCxnSpPr/>
            <p:nvPr/>
          </p:nvCxnSpPr>
          <p:spPr>
            <a:xfrm>
              <a:off x="6870700" y="6685789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E2681D7C-0C8D-9BE3-7DEA-EAFD21E1C536}"/>
                </a:ext>
              </a:extLst>
            </p:cNvPr>
            <p:cNvCxnSpPr/>
            <p:nvPr/>
          </p:nvCxnSpPr>
          <p:spPr>
            <a:xfrm>
              <a:off x="6870700" y="6340765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690A7B88-1084-1136-DD42-4F132D076276}"/>
              </a:ext>
            </a:extLst>
          </p:cNvPr>
          <p:cNvSpPr txBox="1"/>
          <p:nvPr/>
        </p:nvSpPr>
        <p:spPr>
          <a:xfrm>
            <a:off x="506480" y="603824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未決定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AA7D4BF8-04CA-B800-4461-FA0F7A3D790B}"/>
              </a:ext>
            </a:extLst>
          </p:cNvPr>
          <p:cNvSpPr txBox="1"/>
          <p:nvPr/>
        </p:nvSpPr>
        <p:spPr>
          <a:xfrm>
            <a:off x="6763412" y="6034867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簡易な手続きで親権回復</a:t>
            </a:r>
            <a:endParaRPr lang="en-US" altLang="ja-JP" sz="1600" dirty="0"/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AE153D73-6FAB-BCEF-7222-E093B6A78807}"/>
              </a:ext>
            </a:extLst>
          </p:cNvPr>
          <p:cNvGrpSpPr/>
          <p:nvPr/>
        </p:nvGrpSpPr>
        <p:grpSpPr>
          <a:xfrm>
            <a:off x="186698" y="1474698"/>
            <a:ext cx="5312301" cy="5211091"/>
            <a:chOff x="6870700" y="1474698"/>
            <a:chExt cx="4508500" cy="5211091"/>
          </a:xfrm>
        </p:grpSpPr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0D741A95-9167-1C2C-A6F0-30D1B098CC58}"/>
                </a:ext>
              </a:extLst>
            </p:cNvPr>
            <p:cNvCxnSpPr/>
            <p:nvPr/>
          </p:nvCxnSpPr>
          <p:spPr>
            <a:xfrm>
              <a:off x="6870700" y="1474698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590517D6-9AC4-B800-07A1-73C00C3E0E9C}"/>
                </a:ext>
              </a:extLst>
            </p:cNvPr>
            <p:cNvCxnSpPr/>
            <p:nvPr/>
          </p:nvCxnSpPr>
          <p:spPr>
            <a:xfrm>
              <a:off x="6870700" y="2108283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A8DFBE80-3FF7-3694-571A-6A7F02111954}"/>
                </a:ext>
              </a:extLst>
            </p:cNvPr>
            <p:cNvCxnSpPr/>
            <p:nvPr/>
          </p:nvCxnSpPr>
          <p:spPr>
            <a:xfrm>
              <a:off x="6870700" y="3519726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8C016CF0-7AA0-330D-60F6-24A76E66A7E6}"/>
                </a:ext>
              </a:extLst>
            </p:cNvPr>
            <p:cNvCxnSpPr/>
            <p:nvPr/>
          </p:nvCxnSpPr>
          <p:spPr>
            <a:xfrm>
              <a:off x="6870700" y="4163526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>
              <a:extLst>
                <a:ext uri="{FF2B5EF4-FFF2-40B4-BE49-F238E27FC236}">
                  <a16:creationId xmlns:a16="http://schemas.microsoft.com/office/drawing/2014/main" id="{5F37C9FA-B9AF-C752-7133-336CE9C442B5}"/>
                </a:ext>
              </a:extLst>
            </p:cNvPr>
            <p:cNvCxnSpPr/>
            <p:nvPr/>
          </p:nvCxnSpPr>
          <p:spPr>
            <a:xfrm>
              <a:off x="6870700" y="4795405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A23A57E4-059C-3FB2-CFB1-525AD1BFDE86}"/>
                </a:ext>
              </a:extLst>
            </p:cNvPr>
            <p:cNvCxnSpPr/>
            <p:nvPr/>
          </p:nvCxnSpPr>
          <p:spPr>
            <a:xfrm>
              <a:off x="6870700" y="5185598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>
              <a:extLst>
                <a:ext uri="{FF2B5EF4-FFF2-40B4-BE49-F238E27FC236}">
                  <a16:creationId xmlns:a16="http://schemas.microsoft.com/office/drawing/2014/main" id="{13226486-07FB-2127-8EB1-EFAAA4A49BCB}"/>
                </a:ext>
              </a:extLst>
            </p:cNvPr>
            <p:cNvCxnSpPr/>
            <p:nvPr/>
          </p:nvCxnSpPr>
          <p:spPr>
            <a:xfrm>
              <a:off x="6870700" y="5579031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10054235-8C48-18ED-D959-6FFA0A82334A}"/>
                </a:ext>
              </a:extLst>
            </p:cNvPr>
            <p:cNvCxnSpPr/>
            <p:nvPr/>
          </p:nvCxnSpPr>
          <p:spPr>
            <a:xfrm>
              <a:off x="6870700" y="5972465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78AEC145-670C-AF3B-7B5D-D8192F7839A2}"/>
                </a:ext>
              </a:extLst>
            </p:cNvPr>
            <p:cNvCxnSpPr/>
            <p:nvPr/>
          </p:nvCxnSpPr>
          <p:spPr>
            <a:xfrm>
              <a:off x="6870700" y="6685789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C6DFB304-F55E-6008-C91C-D6953BD29482}"/>
                </a:ext>
              </a:extLst>
            </p:cNvPr>
            <p:cNvCxnSpPr/>
            <p:nvPr/>
          </p:nvCxnSpPr>
          <p:spPr>
            <a:xfrm>
              <a:off x="6870700" y="6340765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角丸四角形 105">
            <a:extLst>
              <a:ext uri="{FF2B5EF4-FFF2-40B4-BE49-F238E27FC236}">
                <a16:creationId xmlns:a16="http://schemas.microsoft.com/office/drawing/2014/main" id="{3B7F7F82-1A0D-F5D0-BF06-A08ABA070D90}"/>
              </a:ext>
            </a:extLst>
          </p:cNvPr>
          <p:cNvSpPr/>
          <p:nvPr/>
        </p:nvSpPr>
        <p:spPr>
          <a:xfrm>
            <a:off x="11037650" y="134586"/>
            <a:ext cx="1025922" cy="548962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ja-JP" altLang="en-US" sz="1600" b="1"/>
              <a:t>最重要</a:t>
            </a:r>
            <a:endParaRPr lang="en-US" altLang="ja-JP" sz="1600" b="1" dirty="0"/>
          </a:p>
          <a:p>
            <a:pPr algn="ctr"/>
            <a:r>
              <a:rPr lang="ja-JP" altLang="en-US" sz="1600" b="1"/>
              <a:t>項目</a:t>
            </a:r>
            <a:endParaRPr kumimoji="1" lang="ja-JP" altLang="en-US" sz="1600" b="1"/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C403F7DB-87B1-361B-7894-7C5C7495B259}"/>
              </a:ext>
            </a:extLst>
          </p:cNvPr>
          <p:cNvSpPr/>
          <p:nvPr/>
        </p:nvSpPr>
        <p:spPr>
          <a:xfrm>
            <a:off x="1331104" y="493158"/>
            <a:ext cx="3082882" cy="3307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要綱案</a:t>
            </a: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12541767-B7E5-478F-0C24-283D6399A926}"/>
              </a:ext>
            </a:extLst>
          </p:cNvPr>
          <p:cNvSpPr/>
          <p:nvPr/>
        </p:nvSpPr>
        <p:spPr>
          <a:xfrm>
            <a:off x="7663665" y="493158"/>
            <a:ext cx="3082882" cy="3307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要望</a:t>
            </a: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508AB4CC-9952-9690-84D6-F7F0DE85F206}"/>
              </a:ext>
            </a:extLst>
          </p:cNvPr>
          <p:cNvSpPr txBox="1"/>
          <p:nvPr/>
        </p:nvSpPr>
        <p:spPr>
          <a:xfrm>
            <a:off x="6763412" y="1559320"/>
            <a:ext cx="4903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裁判所判断基準を規制する</a:t>
            </a:r>
            <a:endParaRPr lang="en-US" altLang="ja-JP" sz="1600" dirty="0"/>
          </a:p>
          <a:p>
            <a:r>
              <a:rPr lang="ja-JP" altLang="en-US" sz="1600"/>
              <a:t>「頻繁かつ継続的な直接の親子関係」「男女平等」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350845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7CF4F2-1A87-A026-749D-CBDBAD9613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D26D8672-F248-4B7D-CB2A-13BBCDACDE20}"/>
              </a:ext>
            </a:extLst>
          </p:cNvPr>
          <p:cNvSpPr/>
          <p:nvPr/>
        </p:nvSpPr>
        <p:spPr>
          <a:xfrm>
            <a:off x="9650775" y="2441628"/>
            <a:ext cx="2096693" cy="313975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5597493A-EEFA-4F3F-E568-62D78050BF65}"/>
              </a:ext>
            </a:extLst>
          </p:cNvPr>
          <p:cNvSpPr/>
          <p:nvPr/>
        </p:nvSpPr>
        <p:spPr>
          <a:xfrm>
            <a:off x="6763411" y="904527"/>
            <a:ext cx="4734573" cy="1223116"/>
          </a:xfrm>
          <a:prstGeom prst="roundRect">
            <a:avLst>
              <a:gd name="adj" fmla="val 766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00">
              <a:solidFill>
                <a:srgbClr val="FF0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8497708-80AC-60D2-D2C1-8ECF5143996C}"/>
              </a:ext>
            </a:extLst>
          </p:cNvPr>
          <p:cNvSpPr txBox="1"/>
          <p:nvPr/>
        </p:nvSpPr>
        <p:spPr>
          <a:xfrm>
            <a:off x="4618690" y="9950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要綱案に基づく要望の概観</a:t>
            </a:r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4CDD2A10-282F-9EB9-A9EC-EEA4DC2415DB}"/>
              </a:ext>
            </a:extLst>
          </p:cNvPr>
          <p:cNvSpPr/>
          <p:nvPr/>
        </p:nvSpPr>
        <p:spPr>
          <a:xfrm>
            <a:off x="5669622" y="925735"/>
            <a:ext cx="852755" cy="548963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ja-JP" altLang="en-US" sz="1400" b="1"/>
              <a:t>子育ての</a:t>
            </a:r>
            <a:endParaRPr lang="en-US" altLang="ja-JP" sz="1400" b="1" dirty="0"/>
          </a:p>
          <a:p>
            <a:pPr algn="ctr"/>
            <a:r>
              <a:rPr kumimoji="1" lang="ja-JP" altLang="en-US" sz="1400" b="1"/>
              <a:t>前提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21D33A7-ED95-491A-FFF4-58DA081923A1}"/>
              </a:ext>
            </a:extLst>
          </p:cNvPr>
          <p:cNvSpPr txBox="1"/>
          <p:nvPr/>
        </p:nvSpPr>
        <p:spPr>
          <a:xfrm>
            <a:off x="506480" y="851520"/>
            <a:ext cx="3262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明文化されていないが</a:t>
            </a:r>
            <a:endParaRPr kumimoji="1" lang="en-US" altLang="ja-JP" sz="1600" dirty="0"/>
          </a:p>
          <a:p>
            <a:r>
              <a:rPr kumimoji="1" lang="ja-JP" altLang="en-US" sz="1600"/>
              <a:t>実質的に「ひとり子育て」を前提</a:t>
            </a: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BA36A39F-9DD0-70BE-36FC-CDFD1E48D95F}"/>
              </a:ext>
            </a:extLst>
          </p:cNvPr>
          <p:cNvSpPr/>
          <p:nvPr/>
        </p:nvSpPr>
        <p:spPr>
          <a:xfrm>
            <a:off x="5669622" y="1559320"/>
            <a:ext cx="852755" cy="548963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 b="1"/>
              <a:t>子の利益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C9B88EE-364C-1556-7154-0E74CC6F6EDF}"/>
              </a:ext>
            </a:extLst>
          </p:cNvPr>
          <p:cNvSpPr txBox="1"/>
          <p:nvPr/>
        </p:nvSpPr>
        <p:spPr>
          <a:xfrm>
            <a:off x="506480" y="1579513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定義が無く裁判所判断を規制できない</a:t>
            </a:r>
            <a:endParaRPr kumimoji="1" lang="en-US" altLang="ja-JP" sz="1600" dirty="0"/>
          </a:p>
          <a:p>
            <a:r>
              <a:rPr kumimoji="1" lang="ja-JP" altLang="en-US" sz="1600"/>
              <a:t>家裁実務は子の利益＝同居親のお気持ち次第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A0BD632-2D85-24D9-D8C0-941DD76331F0}"/>
              </a:ext>
            </a:extLst>
          </p:cNvPr>
          <p:cNvSpPr txBox="1"/>
          <p:nvPr/>
        </p:nvSpPr>
        <p:spPr>
          <a:xfrm>
            <a:off x="6763412" y="1559320"/>
            <a:ext cx="4903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裁判所判断基準を規制する</a:t>
            </a:r>
            <a:endParaRPr lang="en-US" altLang="ja-JP" sz="1600" dirty="0"/>
          </a:p>
          <a:p>
            <a:r>
              <a:rPr lang="ja-JP" altLang="en-US" sz="1600"/>
              <a:t>「頻繁かつ継続的な直接の親子関係」「男女平等」</a:t>
            </a:r>
            <a:endParaRPr lang="en-US" altLang="ja-JP" sz="16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F2718CD-7160-CC27-81F1-3F09CF609041}"/>
              </a:ext>
            </a:extLst>
          </p:cNvPr>
          <p:cNvSpPr txBox="1"/>
          <p:nvPr/>
        </p:nvSpPr>
        <p:spPr>
          <a:xfrm>
            <a:off x="5125882" y="818863"/>
            <a:ext cx="543739" cy="288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/>
              <a:t>第１</a:t>
            </a:r>
            <a:endParaRPr kumimoji="1" lang="ja-JP" altLang="en-US" sz="140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DDCCCF0F-9A19-B340-C935-2B7DA9F3F8F4}"/>
              </a:ext>
            </a:extLst>
          </p:cNvPr>
          <p:cNvSpPr txBox="1"/>
          <p:nvPr/>
        </p:nvSpPr>
        <p:spPr>
          <a:xfrm>
            <a:off x="506480" y="2191198"/>
            <a:ext cx="4288353" cy="548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２重基準の喪失（離婚時、親権喪失）</a:t>
            </a:r>
            <a:endParaRPr kumimoji="1" lang="en-US" altLang="ja-JP" sz="1600" dirty="0"/>
          </a:p>
          <a:p>
            <a:r>
              <a:rPr lang="ja-JP" altLang="en-US" sz="1600"/>
              <a:t>父母関係と親子関係を混同させた喪失ルール</a:t>
            </a:r>
            <a:endParaRPr kumimoji="1" lang="ja-JP" altLang="en-US" sz="16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48E6160-EF27-CEBC-40A4-53284CEA5934}"/>
              </a:ext>
            </a:extLst>
          </p:cNvPr>
          <p:cNvSpPr txBox="1"/>
          <p:nvPr/>
        </p:nvSpPr>
        <p:spPr>
          <a:xfrm>
            <a:off x="6763412" y="2191198"/>
            <a:ext cx="4984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未婚・離婚時の単独親権化規程を廃止</a:t>
            </a:r>
          </a:p>
          <a:p>
            <a:r>
              <a:rPr lang="ja-JP" altLang="en-US" sz="1600"/>
              <a:t>親権停止・喪失・辞任に統一、夫婦間の</a:t>
            </a:r>
            <a:r>
              <a:rPr lang="en-US" altLang="ja-JP" sz="1600" dirty="0"/>
              <a:t>DV</a:t>
            </a:r>
            <a:r>
              <a:rPr lang="ja-JP" altLang="en-US" sz="1600"/>
              <a:t>は刑法で</a:t>
            </a:r>
            <a:endParaRPr lang="en-US" altLang="ja-JP" sz="16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C63B66C-CF18-661C-FE66-8B99EDF8C94A}"/>
              </a:ext>
            </a:extLst>
          </p:cNvPr>
          <p:cNvSpPr txBox="1"/>
          <p:nvPr/>
        </p:nvSpPr>
        <p:spPr>
          <a:xfrm>
            <a:off x="5138583" y="2142112"/>
            <a:ext cx="543739" cy="288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/>
              <a:t>第２</a:t>
            </a:r>
            <a:endParaRPr lang="en-US" altLang="ja-JP" sz="1400" dirty="0"/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90AA6219-E6CB-4DE5-9635-4747A5B08253}"/>
              </a:ext>
            </a:extLst>
          </p:cNvPr>
          <p:cNvSpPr/>
          <p:nvPr/>
        </p:nvSpPr>
        <p:spPr>
          <a:xfrm>
            <a:off x="5669622" y="2191199"/>
            <a:ext cx="852755" cy="13509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/>
              <a:t>親権</a:t>
            </a:r>
            <a:endParaRPr kumimoji="1" lang="en-US" altLang="ja-JP" sz="1400" dirty="0"/>
          </a:p>
          <a:p>
            <a:pPr algn="ctr"/>
            <a:r>
              <a:rPr kumimoji="1" lang="ja-JP" altLang="en-US" sz="1400"/>
              <a:t>監護権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B600F54-3BF6-25DE-A900-FEEE5A6D07C9}"/>
              </a:ext>
            </a:extLst>
          </p:cNvPr>
          <p:cNvSpPr txBox="1"/>
          <p:nvPr/>
        </p:nvSpPr>
        <p:spPr>
          <a:xfrm>
            <a:off x="506479" y="2720697"/>
            <a:ext cx="42883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実質的に親権喪失する監護者の指定</a:t>
            </a:r>
            <a:endParaRPr kumimoji="1" lang="en-US" altLang="ja-JP" sz="1600" dirty="0"/>
          </a:p>
          <a:p>
            <a:r>
              <a:rPr lang="ja-JP" altLang="en-US" sz="1600"/>
              <a:t>家裁実務は監護の継続性を重視</a:t>
            </a:r>
            <a:endParaRPr lang="en-US" altLang="ja-JP" sz="1600" dirty="0"/>
          </a:p>
          <a:p>
            <a:r>
              <a:rPr lang="ja-JP" altLang="en-US" sz="1600"/>
              <a:t>最高裁が求めた</a:t>
            </a:r>
            <a:r>
              <a:rPr kumimoji="1" lang="ja-JP" altLang="en-US" sz="1600"/>
              <a:t>認容要件が決められなかった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E9858420-A902-24E8-7C3C-0CDEF18711BC}"/>
              </a:ext>
            </a:extLst>
          </p:cNvPr>
          <p:cNvSpPr txBox="1"/>
          <p:nvPr/>
        </p:nvSpPr>
        <p:spPr>
          <a:xfrm>
            <a:off x="6763412" y="2717275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監護者の指定を廃止</a:t>
            </a:r>
            <a:endParaRPr lang="en-US" altLang="ja-JP" sz="1600" dirty="0"/>
          </a:p>
          <a:p>
            <a:r>
              <a:rPr lang="ja-JP" altLang="en-US" sz="1600"/>
              <a:t>共同養育計画策定、親教育講座受講を義務化</a:t>
            </a:r>
            <a:endParaRPr lang="en-US" altLang="ja-JP" sz="1600" dirty="0"/>
          </a:p>
          <a:p>
            <a:r>
              <a:rPr lang="ja-JP" altLang="en-US" sz="1600"/>
              <a:t>合意の不遵守、親権監護権の不当な侵害のペナルティ</a:t>
            </a:r>
            <a:endParaRPr lang="en-US" altLang="ja-JP" sz="1600" dirty="0"/>
          </a:p>
        </p:txBody>
      </p:sp>
      <p:sp>
        <p:nvSpPr>
          <p:cNvPr id="53" name="角丸四角形 52">
            <a:extLst>
              <a:ext uri="{FF2B5EF4-FFF2-40B4-BE49-F238E27FC236}">
                <a16:creationId xmlns:a16="http://schemas.microsoft.com/office/drawing/2014/main" id="{2587D9B2-0FA2-5B91-D670-E85AD30C36B2}"/>
              </a:ext>
            </a:extLst>
          </p:cNvPr>
          <p:cNvSpPr/>
          <p:nvPr/>
        </p:nvSpPr>
        <p:spPr>
          <a:xfrm>
            <a:off x="5669622" y="3614563"/>
            <a:ext cx="852755" cy="5489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/>
              <a:t>養育費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934F527E-8B2D-16BA-2A78-533F24256E3B}"/>
              </a:ext>
            </a:extLst>
          </p:cNvPr>
          <p:cNvSpPr txBox="1"/>
          <p:nvPr/>
        </p:nvSpPr>
        <p:spPr>
          <a:xfrm>
            <a:off x="506480" y="3610911"/>
            <a:ext cx="4288353" cy="548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養育費徴収の強化</a:t>
            </a:r>
            <a:r>
              <a:rPr lang="ja-JP" altLang="en-US" sz="1600"/>
              <a:t>（先取特権、法定養育費）</a:t>
            </a:r>
            <a:endParaRPr lang="en-US" altLang="ja-JP" sz="1600" dirty="0"/>
          </a:p>
          <a:p>
            <a:r>
              <a:rPr kumimoji="1" lang="ja-JP" altLang="en-US" sz="1600"/>
              <a:t>稼いだもの負けのルール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A552BD7-0E3B-98DE-8315-6F52D3BBBC70}"/>
              </a:ext>
            </a:extLst>
          </p:cNvPr>
          <p:cNvSpPr txBox="1"/>
          <p:nvPr/>
        </p:nvSpPr>
        <p:spPr>
          <a:xfrm>
            <a:off x="6763412" y="3614563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養育費徴収の強化よりも先に養育分担を</a:t>
            </a:r>
            <a:endParaRPr lang="en-US" altLang="ja-JP" sz="1600" dirty="0"/>
          </a:p>
          <a:p>
            <a:r>
              <a:rPr lang="ja-JP" altLang="en-US" sz="1600"/>
              <a:t>父母双方が納得できる費用負担ルールに</a:t>
            </a:r>
            <a:endParaRPr lang="en-US" altLang="ja-JP" sz="1600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638CC45-CD1B-DFBD-4588-7070FDB22663}"/>
              </a:ext>
            </a:extLst>
          </p:cNvPr>
          <p:cNvSpPr txBox="1"/>
          <p:nvPr/>
        </p:nvSpPr>
        <p:spPr>
          <a:xfrm>
            <a:off x="5138583" y="3553554"/>
            <a:ext cx="543739" cy="288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/>
              <a:t>第３</a:t>
            </a:r>
            <a:endParaRPr lang="en-US" altLang="ja-JP" sz="1400" dirty="0"/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BE9795D9-80F0-4788-B39F-C393597239BB}"/>
              </a:ext>
            </a:extLst>
          </p:cNvPr>
          <p:cNvSpPr/>
          <p:nvPr/>
        </p:nvSpPr>
        <p:spPr>
          <a:xfrm>
            <a:off x="5669622" y="4246441"/>
            <a:ext cx="852755" cy="5489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/>
              <a:t>親子交流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E6F0A5D5-4E3E-6C89-C389-6325FD772638}"/>
              </a:ext>
            </a:extLst>
          </p:cNvPr>
          <p:cNvSpPr txBox="1"/>
          <p:nvPr/>
        </p:nvSpPr>
        <p:spPr>
          <a:xfrm>
            <a:off x="506480" y="4242789"/>
            <a:ext cx="3262432" cy="548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親子交流の基準は存在しない</a:t>
            </a:r>
            <a:endParaRPr kumimoji="1" lang="en-US" altLang="ja-JP" sz="1600" dirty="0"/>
          </a:p>
          <a:p>
            <a:r>
              <a:rPr kumimoji="1" lang="ja-JP" altLang="en-US" sz="1600"/>
              <a:t>裁判所は親子交流を命令できない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8D484220-1F6B-AC76-4EB0-68BE7C3D7361}"/>
              </a:ext>
            </a:extLst>
          </p:cNvPr>
          <p:cNvSpPr txBox="1"/>
          <p:nvPr/>
        </p:nvSpPr>
        <p:spPr>
          <a:xfrm>
            <a:off x="6763412" y="4246441"/>
            <a:ext cx="40831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頻繁かつ継続的な交流を権利化</a:t>
            </a:r>
            <a:endParaRPr lang="en-US" altLang="ja-JP" sz="1600" dirty="0"/>
          </a:p>
          <a:p>
            <a:r>
              <a:rPr lang="ja-JP" altLang="en-US" sz="1600"/>
              <a:t>裁判所が親子交流（暫定的を含む）を命令</a:t>
            </a:r>
            <a:endParaRPr lang="en-US" altLang="ja-JP" sz="1600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1ECC4DB-9E98-E4B6-1F10-252E01B54807}"/>
              </a:ext>
            </a:extLst>
          </p:cNvPr>
          <p:cNvSpPr txBox="1"/>
          <p:nvPr/>
        </p:nvSpPr>
        <p:spPr>
          <a:xfrm>
            <a:off x="5138583" y="4185432"/>
            <a:ext cx="543739" cy="288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/>
              <a:t>第４</a:t>
            </a:r>
            <a:endParaRPr lang="en-US" altLang="ja-JP" sz="1400" dirty="0"/>
          </a:p>
        </p:txBody>
      </p:sp>
      <p:sp>
        <p:nvSpPr>
          <p:cNvPr id="65" name="角丸四角形 64">
            <a:extLst>
              <a:ext uri="{FF2B5EF4-FFF2-40B4-BE49-F238E27FC236}">
                <a16:creationId xmlns:a16="http://schemas.microsoft.com/office/drawing/2014/main" id="{B4CCBB5A-16CC-495C-0365-04DAE0952D00}"/>
              </a:ext>
            </a:extLst>
          </p:cNvPr>
          <p:cNvSpPr/>
          <p:nvPr/>
        </p:nvSpPr>
        <p:spPr>
          <a:xfrm>
            <a:off x="5669622" y="4854475"/>
            <a:ext cx="852755" cy="3178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/>
              <a:t>未成年</a:t>
            </a:r>
            <a:endParaRPr kumimoji="1" lang="en-US" altLang="ja-JP" sz="1050" dirty="0"/>
          </a:p>
          <a:p>
            <a:pPr algn="ctr"/>
            <a:r>
              <a:rPr lang="ja-JP" altLang="en-US" sz="1050"/>
              <a:t>普通養子縁組</a:t>
            </a:r>
            <a:endParaRPr kumimoji="1" lang="ja-JP" altLang="en-US" sz="105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2F7E76B5-C530-4401-4189-433552A74327}"/>
              </a:ext>
            </a:extLst>
          </p:cNvPr>
          <p:cNvSpPr txBox="1"/>
          <p:nvPr/>
        </p:nvSpPr>
        <p:spPr>
          <a:xfrm>
            <a:off x="506480" y="4883076"/>
            <a:ext cx="2031325" cy="31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代諾養子縁組を残存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78948DB8-E75B-FF42-9876-29832B2477A5}"/>
              </a:ext>
            </a:extLst>
          </p:cNvPr>
          <p:cNvSpPr txBox="1"/>
          <p:nvPr/>
        </p:nvSpPr>
        <p:spPr>
          <a:xfrm>
            <a:off x="6763412" y="4879699"/>
            <a:ext cx="4903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未成年普通養子縁組を廃止、特別養子縁組に寄せる</a:t>
            </a:r>
            <a:endParaRPr lang="en-US" altLang="ja-JP" sz="1600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85882E3-C0E0-9D93-A644-F74ADD27A1D7}"/>
              </a:ext>
            </a:extLst>
          </p:cNvPr>
          <p:cNvSpPr txBox="1"/>
          <p:nvPr/>
        </p:nvSpPr>
        <p:spPr>
          <a:xfrm>
            <a:off x="5138583" y="4805388"/>
            <a:ext cx="543739" cy="288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/>
              <a:t>第５</a:t>
            </a:r>
            <a:endParaRPr lang="en-US" altLang="ja-JP" sz="1400" dirty="0"/>
          </a:p>
        </p:txBody>
      </p:sp>
      <p:sp>
        <p:nvSpPr>
          <p:cNvPr id="71" name="角丸四角形 70">
            <a:extLst>
              <a:ext uri="{FF2B5EF4-FFF2-40B4-BE49-F238E27FC236}">
                <a16:creationId xmlns:a16="http://schemas.microsoft.com/office/drawing/2014/main" id="{5BBE847D-81DB-EEAC-359F-D1CEFBD8BE21}"/>
              </a:ext>
            </a:extLst>
          </p:cNvPr>
          <p:cNvSpPr/>
          <p:nvPr/>
        </p:nvSpPr>
        <p:spPr>
          <a:xfrm>
            <a:off x="5669622" y="5247909"/>
            <a:ext cx="852755" cy="3178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/>
              <a:t>財産分与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157A0B1-E803-3844-566E-B08A11612B21}"/>
              </a:ext>
            </a:extLst>
          </p:cNvPr>
          <p:cNvSpPr txBox="1"/>
          <p:nvPr/>
        </p:nvSpPr>
        <p:spPr>
          <a:xfrm>
            <a:off x="506480" y="5276510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稼がない・浪費した者勝ち運用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73BD8C23-D546-08F7-9CE8-66E0BD2F77FE}"/>
              </a:ext>
            </a:extLst>
          </p:cNvPr>
          <p:cNvSpPr txBox="1"/>
          <p:nvPr/>
        </p:nvSpPr>
        <p:spPr>
          <a:xfrm>
            <a:off x="6763412" y="5273133"/>
            <a:ext cx="3877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検討不足→現時点で法制化すべきでない</a:t>
            </a:r>
            <a:endParaRPr lang="en-US" altLang="ja-JP" sz="1600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3A23FBD1-6116-B6D1-05E9-D19D23F1EAF9}"/>
              </a:ext>
            </a:extLst>
          </p:cNvPr>
          <p:cNvSpPr txBox="1"/>
          <p:nvPr/>
        </p:nvSpPr>
        <p:spPr>
          <a:xfrm>
            <a:off x="5138583" y="5198822"/>
            <a:ext cx="543739" cy="288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/>
              <a:t>第６</a:t>
            </a:r>
            <a:endParaRPr lang="en-US" altLang="ja-JP" sz="1400" dirty="0"/>
          </a:p>
        </p:txBody>
      </p:sp>
      <p:sp>
        <p:nvSpPr>
          <p:cNvPr id="77" name="角丸四角形 76">
            <a:extLst>
              <a:ext uri="{FF2B5EF4-FFF2-40B4-BE49-F238E27FC236}">
                <a16:creationId xmlns:a16="http://schemas.microsoft.com/office/drawing/2014/main" id="{622CC187-138E-070B-D680-3633CC9C9D69}"/>
              </a:ext>
            </a:extLst>
          </p:cNvPr>
          <p:cNvSpPr/>
          <p:nvPr/>
        </p:nvSpPr>
        <p:spPr>
          <a:xfrm>
            <a:off x="5669622" y="5641342"/>
            <a:ext cx="852755" cy="3178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/>
              <a:t>裁判離婚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71470766-A6F4-C4E6-FE1E-8CDCDF16E6B0}"/>
              </a:ext>
            </a:extLst>
          </p:cNvPr>
          <p:cNvSpPr txBox="1"/>
          <p:nvPr/>
        </p:nvSpPr>
        <p:spPr>
          <a:xfrm>
            <a:off x="506480" y="5669944"/>
            <a:ext cx="3467616" cy="31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共同親権と不整合を起こす有責主義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8B04311A-54FF-BE7E-A349-8EE0AB16F20C}"/>
              </a:ext>
            </a:extLst>
          </p:cNvPr>
          <p:cNvSpPr txBox="1"/>
          <p:nvPr/>
        </p:nvSpPr>
        <p:spPr>
          <a:xfrm>
            <a:off x="6763412" y="5666567"/>
            <a:ext cx="1005403" cy="31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破綻主義</a:t>
            </a:r>
            <a:endParaRPr lang="en-US" altLang="ja-JP" sz="1600" dirty="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3FD6CF1B-5F36-F898-8CE3-0A5C811AC38B}"/>
              </a:ext>
            </a:extLst>
          </p:cNvPr>
          <p:cNvSpPr txBox="1"/>
          <p:nvPr/>
        </p:nvSpPr>
        <p:spPr>
          <a:xfrm>
            <a:off x="5138583" y="5592256"/>
            <a:ext cx="543739" cy="288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/>
              <a:t>第７</a:t>
            </a:r>
            <a:endParaRPr lang="en-US" altLang="ja-JP" sz="1400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9CFCB6B-55B6-BAD1-5EDC-647BF1CE2274}"/>
              </a:ext>
            </a:extLst>
          </p:cNvPr>
          <p:cNvSpPr txBox="1"/>
          <p:nvPr/>
        </p:nvSpPr>
        <p:spPr>
          <a:xfrm>
            <a:off x="506480" y="6383268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未決定</a:t>
            </a:r>
          </a:p>
        </p:txBody>
      </p:sp>
      <p:sp>
        <p:nvSpPr>
          <p:cNvPr id="89" name="角丸四角形 88">
            <a:extLst>
              <a:ext uri="{FF2B5EF4-FFF2-40B4-BE49-F238E27FC236}">
                <a16:creationId xmlns:a16="http://schemas.microsoft.com/office/drawing/2014/main" id="{FCE88E68-0FEF-8A3F-4EAA-9650F945CD19}"/>
              </a:ext>
            </a:extLst>
          </p:cNvPr>
          <p:cNvSpPr/>
          <p:nvPr/>
        </p:nvSpPr>
        <p:spPr>
          <a:xfrm>
            <a:off x="5669622" y="6009642"/>
            <a:ext cx="852755" cy="3178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/>
              <a:t>親権回復</a:t>
            </a:r>
          </a:p>
        </p:txBody>
      </p: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32E667D4-0339-B2DA-DEA7-8FFD033E5603}"/>
              </a:ext>
            </a:extLst>
          </p:cNvPr>
          <p:cNvGrpSpPr/>
          <p:nvPr/>
        </p:nvGrpSpPr>
        <p:grpSpPr>
          <a:xfrm>
            <a:off x="6642089" y="1474698"/>
            <a:ext cx="5312301" cy="5211091"/>
            <a:chOff x="6870700" y="1474698"/>
            <a:chExt cx="4508500" cy="5211091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50BC8DEA-3335-FCDA-4DCA-674C00AE067A}"/>
                </a:ext>
              </a:extLst>
            </p:cNvPr>
            <p:cNvCxnSpPr/>
            <p:nvPr/>
          </p:nvCxnSpPr>
          <p:spPr>
            <a:xfrm>
              <a:off x="6870700" y="1474698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A5FCBAF1-9805-3E30-703D-7180980693D7}"/>
                </a:ext>
              </a:extLst>
            </p:cNvPr>
            <p:cNvCxnSpPr/>
            <p:nvPr/>
          </p:nvCxnSpPr>
          <p:spPr>
            <a:xfrm>
              <a:off x="6870700" y="2108283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400BE498-7353-7457-6902-7FD55816D847}"/>
                </a:ext>
              </a:extLst>
            </p:cNvPr>
            <p:cNvCxnSpPr/>
            <p:nvPr/>
          </p:nvCxnSpPr>
          <p:spPr>
            <a:xfrm>
              <a:off x="6870700" y="3519726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EBFF0C38-57E1-6889-802E-83CFD4D73EEF}"/>
                </a:ext>
              </a:extLst>
            </p:cNvPr>
            <p:cNvCxnSpPr/>
            <p:nvPr/>
          </p:nvCxnSpPr>
          <p:spPr>
            <a:xfrm>
              <a:off x="6870700" y="4163526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CED2CE8F-1017-A817-316A-D1C367CB81D0}"/>
                </a:ext>
              </a:extLst>
            </p:cNvPr>
            <p:cNvCxnSpPr/>
            <p:nvPr/>
          </p:nvCxnSpPr>
          <p:spPr>
            <a:xfrm>
              <a:off x="6870700" y="4795405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73ED5E8F-6E64-8C0F-C21F-0080C4EFC729}"/>
                </a:ext>
              </a:extLst>
            </p:cNvPr>
            <p:cNvCxnSpPr/>
            <p:nvPr/>
          </p:nvCxnSpPr>
          <p:spPr>
            <a:xfrm>
              <a:off x="6870700" y="5185598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F1F4C22E-884C-7D37-864D-D2982C46BDD5}"/>
                </a:ext>
              </a:extLst>
            </p:cNvPr>
            <p:cNvCxnSpPr/>
            <p:nvPr/>
          </p:nvCxnSpPr>
          <p:spPr>
            <a:xfrm>
              <a:off x="6870700" y="5579031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BA1B3064-67CB-FEBC-D778-AEED89CC0321}"/>
                </a:ext>
              </a:extLst>
            </p:cNvPr>
            <p:cNvCxnSpPr/>
            <p:nvPr/>
          </p:nvCxnSpPr>
          <p:spPr>
            <a:xfrm>
              <a:off x="6870700" y="5972465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EB8D6322-3357-4EB7-1729-484CCDDB180D}"/>
                </a:ext>
              </a:extLst>
            </p:cNvPr>
            <p:cNvCxnSpPr/>
            <p:nvPr/>
          </p:nvCxnSpPr>
          <p:spPr>
            <a:xfrm>
              <a:off x="6870700" y="6685789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BA0FBF57-D686-B237-7E37-6AEFD4D193D5}"/>
                </a:ext>
              </a:extLst>
            </p:cNvPr>
            <p:cNvCxnSpPr/>
            <p:nvPr/>
          </p:nvCxnSpPr>
          <p:spPr>
            <a:xfrm>
              <a:off x="6870700" y="6340765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195FAC3-CAE2-E879-0504-6B7F6BD35E4B}"/>
              </a:ext>
            </a:extLst>
          </p:cNvPr>
          <p:cNvSpPr txBox="1"/>
          <p:nvPr/>
        </p:nvSpPr>
        <p:spPr>
          <a:xfrm>
            <a:off x="506480" y="603824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未決定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A2125C83-8FEB-60DC-1F22-4E8F2E60D7B8}"/>
              </a:ext>
            </a:extLst>
          </p:cNvPr>
          <p:cNvSpPr txBox="1"/>
          <p:nvPr/>
        </p:nvSpPr>
        <p:spPr>
          <a:xfrm>
            <a:off x="6763412" y="6034867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簡易な手続きで親権回復</a:t>
            </a:r>
            <a:endParaRPr lang="en-US" altLang="ja-JP" sz="1600" dirty="0"/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A8DBF40B-7C7D-38EF-E648-9051EEA97369}"/>
              </a:ext>
            </a:extLst>
          </p:cNvPr>
          <p:cNvGrpSpPr/>
          <p:nvPr/>
        </p:nvGrpSpPr>
        <p:grpSpPr>
          <a:xfrm>
            <a:off x="186698" y="1474698"/>
            <a:ext cx="5312301" cy="5211091"/>
            <a:chOff x="6870700" y="1474698"/>
            <a:chExt cx="4508500" cy="5211091"/>
          </a:xfrm>
        </p:grpSpPr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EA41D3EB-52D5-EBE2-BF70-9F254C0B2D56}"/>
                </a:ext>
              </a:extLst>
            </p:cNvPr>
            <p:cNvCxnSpPr/>
            <p:nvPr/>
          </p:nvCxnSpPr>
          <p:spPr>
            <a:xfrm>
              <a:off x="6870700" y="1474698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FE1F0900-F995-F2F1-998C-F39FBB8B92A8}"/>
                </a:ext>
              </a:extLst>
            </p:cNvPr>
            <p:cNvCxnSpPr/>
            <p:nvPr/>
          </p:nvCxnSpPr>
          <p:spPr>
            <a:xfrm>
              <a:off x="6870700" y="2108283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90932BAE-B646-EA1E-383B-8FD8FDED9AAA}"/>
                </a:ext>
              </a:extLst>
            </p:cNvPr>
            <p:cNvCxnSpPr/>
            <p:nvPr/>
          </p:nvCxnSpPr>
          <p:spPr>
            <a:xfrm>
              <a:off x="6870700" y="3519726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80176099-1D4E-1211-014F-B9C71DE6008C}"/>
                </a:ext>
              </a:extLst>
            </p:cNvPr>
            <p:cNvCxnSpPr/>
            <p:nvPr/>
          </p:nvCxnSpPr>
          <p:spPr>
            <a:xfrm>
              <a:off x="6870700" y="4163526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>
              <a:extLst>
                <a:ext uri="{FF2B5EF4-FFF2-40B4-BE49-F238E27FC236}">
                  <a16:creationId xmlns:a16="http://schemas.microsoft.com/office/drawing/2014/main" id="{60CAFBA5-934F-56D2-5BC0-EB4232C62D0D}"/>
                </a:ext>
              </a:extLst>
            </p:cNvPr>
            <p:cNvCxnSpPr/>
            <p:nvPr/>
          </p:nvCxnSpPr>
          <p:spPr>
            <a:xfrm>
              <a:off x="6870700" y="4795405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AFF859FF-51F6-7F0A-D180-5DA4A1EF3482}"/>
                </a:ext>
              </a:extLst>
            </p:cNvPr>
            <p:cNvCxnSpPr/>
            <p:nvPr/>
          </p:nvCxnSpPr>
          <p:spPr>
            <a:xfrm>
              <a:off x="6870700" y="5185598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>
              <a:extLst>
                <a:ext uri="{FF2B5EF4-FFF2-40B4-BE49-F238E27FC236}">
                  <a16:creationId xmlns:a16="http://schemas.microsoft.com/office/drawing/2014/main" id="{6D3D58F7-E65F-5058-8A32-D4B4CCCCA38F}"/>
                </a:ext>
              </a:extLst>
            </p:cNvPr>
            <p:cNvCxnSpPr/>
            <p:nvPr/>
          </p:nvCxnSpPr>
          <p:spPr>
            <a:xfrm>
              <a:off x="6870700" y="5579031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06B6242B-E206-E47E-9942-4F3B0D9F16B3}"/>
                </a:ext>
              </a:extLst>
            </p:cNvPr>
            <p:cNvCxnSpPr/>
            <p:nvPr/>
          </p:nvCxnSpPr>
          <p:spPr>
            <a:xfrm>
              <a:off x="6870700" y="5972465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DE97DAAF-1F16-E8A4-042D-FDBFEA28E547}"/>
                </a:ext>
              </a:extLst>
            </p:cNvPr>
            <p:cNvCxnSpPr/>
            <p:nvPr/>
          </p:nvCxnSpPr>
          <p:spPr>
            <a:xfrm>
              <a:off x="6870700" y="6685789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BBDE0BDA-D5F3-CBCF-3961-11660BED4443}"/>
                </a:ext>
              </a:extLst>
            </p:cNvPr>
            <p:cNvCxnSpPr/>
            <p:nvPr/>
          </p:nvCxnSpPr>
          <p:spPr>
            <a:xfrm>
              <a:off x="6870700" y="6340765"/>
              <a:ext cx="4508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4D499BAA-7F97-2FC9-E12F-7C60AEE24642}"/>
              </a:ext>
            </a:extLst>
          </p:cNvPr>
          <p:cNvSpPr/>
          <p:nvPr/>
        </p:nvSpPr>
        <p:spPr>
          <a:xfrm>
            <a:off x="11037650" y="134586"/>
            <a:ext cx="1025922" cy="548962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ja-JP" altLang="en-US" sz="1600" b="1"/>
              <a:t>最重要</a:t>
            </a:r>
            <a:endParaRPr lang="en-US" altLang="ja-JP" sz="1600" b="1" dirty="0"/>
          </a:p>
          <a:p>
            <a:pPr algn="ctr"/>
            <a:r>
              <a:rPr lang="ja-JP" altLang="en-US" sz="1600" b="1"/>
              <a:t>項目</a:t>
            </a:r>
            <a:endParaRPr kumimoji="1" lang="ja-JP" altLang="en-US" sz="1600" b="1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1F72D76-8C3F-2340-722B-586AAB3CA1B0}"/>
              </a:ext>
            </a:extLst>
          </p:cNvPr>
          <p:cNvSpPr/>
          <p:nvPr/>
        </p:nvSpPr>
        <p:spPr>
          <a:xfrm>
            <a:off x="1331104" y="493158"/>
            <a:ext cx="3082882" cy="3307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要綱案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8B551E4-E7C6-BD81-C29C-6E0A5D914156}"/>
              </a:ext>
            </a:extLst>
          </p:cNvPr>
          <p:cNvSpPr txBox="1"/>
          <p:nvPr/>
        </p:nvSpPr>
        <p:spPr>
          <a:xfrm>
            <a:off x="6763412" y="912000"/>
            <a:ext cx="4493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>
                <a:solidFill>
                  <a:srgbClr val="C00000"/>
                </a:solidFill>
              </a:rPr>
              <a:t>実父母の「ふたり子育て」を理念規程で明文化</a:t>
            </a:r>
            <a:endParaRPr lang="en-US" altLang="ja-JP" sz="1600" b="1" dirty="0">
              <a:solidFill>
                <a:srgbClr val="C00000"/>
              </a:solidFill>
            </a:endParaRPr>
          </a:p>
          <a:p>
            <a:r>
              <a:rPr lang="ja-JP" altLang="en-US" sz="1600"/>
              <a:t>理念規程に基づく条項化</a:t>
            </a:r>
            <a:endParaRPr lang="en-US" altLang="ja-JP" sz="1600" dirty="0"/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A65F2ADF-EB4B-66BA-FCD0-9D2976C97392}"/>
              </a:ext>
            </a:extLst>
          </p:cNvPr>
          <p:cNvSpPr/>
          <p:nvPr/>
        </p:nvSpPr>
        <p:spPr>
          <a:xfrm>
            <a:off x="5669622" y="6388860"/>
            <a:ext cx="852755" cy="338554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ja-JP" altLang="en-US" sz="1400" b="1"/>
              <a:t>移行</a:t>
            </a:r>
            <a:r>
              <a:rPr kumimoji="1" lang="ja-JP" altLang="en-US" sz="1400" b="1"/>
              <a:t>措置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CBE166-82AB-CB70-CC99-12D3C7A2CBB2}"/>
              </a:ext>
            </a:extLst>
          </p:cNvPr>
          <p:cNvSpPr txBox="1"/>
          <p:nvPr/>
        </p:nvSpPr>
        <p:spPr>
          <a:xfrm>
            <a:off x="6763412" y="6379891"/>
            <a:ext cx="3672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新たな単独親権被害者を抑止する措置</a:t>
            </a:r>
            <a:endParaRPr lang="en-US" altLang="ja-JP" sz="1600" dirty="0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D2725758-D1E8-4903-CCB5-0A5161CBE528}"/>
              </a:ext>
            </a:extLst>
          </p:cNvPr>
          <p:cNvSpPr/>
          <p:nvPr/>
        </p:nvSpPr>
        <p:spPr>
          <a:xfrm>
            <a:off x="6763412" y="2170685"/>
            <a:ext cx="2865330" cy="830997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6E5B0815-ACB7-36B2-FC59-B8C75CFFABD4}"/>
              </a:ext>
            </a:extLst>
          </p:cNvPr>
          <p:cNvSpPr/>
          <p:nvPr/>
        </p:nvSpPr>
        <p:spPr>
          <a:xfrm>
            <a:off x="6741378" y="2996951"/>
            <a:ext cx="4296272" cy="272590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E72475B-9970-991B-DC34-55584BB7A6B1}"/>
              </a:ext>
            </a:extLst>
          </p:cNvPr>
          <p:cNvSpPr/>
          <p:nvPr/>
        </p:nvSpPr>
        <p:spPr>
          <a:xfrm>
            <a:off x="7663665" y="493158"/>
            <a:ext cx="3082882" cy="3307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要望</a:t>
            </a: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A38B1B23-C2B2-4177-2AAC-EB2E5197C2AE}"/>
              </a:ext>
            </a:extLst>
          </p:cNvPr>
          <p:cNvSpPr/>
          <p:nvPr/>
        </p:nvSpPr>
        <p:spPr>
          <a:xfrm>
            <a:off x="8744071" y="107021"/>
            <a:ext cx="2148027" cy="313975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>
                <a:solidFill>
                  <a:schemeClr val="tx1"/>
                </a:solidFill>
              </a:rPr>
              <a:t>自民党法務部会</a:t>
            </a:r>
            <a:r>
              <a:rPr kumimoji="1" lang="en-US" altLang="ja-JP" sz="1100" dirty="0">
                <a:solidFill>
                  <a:schemeClr val="tx1"/>
                </a:solidFill>
              </a:rPr>
              <a:t>PT</a:t>
            </a:r>
            <a:r>
              <a:rPr kumimoji="1" lang="ja-JP" altLang="en-US" sz="1100">
                <a:solidFill>
                  <a:schemeClr val="tx1"/>
                </a:solidFill>
              </a:rPr>
              <a:t>５項目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74777E7-7A15-AA27-8F27-832A92252CD9}"/>
              </a:ext>
            </a:extLst>
          </p:cNvPr>
          <p:cNvSpPr/>
          <p:nvPr/>
        </p:nvSpPr>
        <p:spPr>
          <a:xfrm>
            <a:off x="6500855" y="1137783"/>
            <a:ext cx="330115" cy="3257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100" dirty="0">
                <a:solidFill>
                  <a:srgbClr val="FF0000"/>
                </a:solidFill>
              </a:rPr>
              <a:t>PT2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5A938FB-0E18-D3B0-C675-2C42AC624A9E}"/>
              </a:ext>
            </a:extLst>
          </p:cNvPr>
          <p:cNvSpPr/>
          <p:nvPr/>
        </p:nvSpPr>
        <p:spPr>
          <a:xfrm>
            <a:off x="6500855" y="1484015"/>
            <a:ext cx="330115" cy="3257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100" dirty="0">
                <a:solidFill>
                  <a:srgbClr val="FF0000"/>
                </a:solidFill>
              </a:rPr>
              <a:t>PT1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9864E03-5409-9AA0-759C-4160C5F5288B}"/>
              </a:ext>
            </a:extLst>
          </p:cNvPr>
          <p:cNvSpPr/>
          <p:nvPr/>
        </p:nvSpPr>
        <p:spPr>
          <a:xfrm>
            <a:off x="6500855" y="2981573"/>
            <a:ext cx="330115" cy="3257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100" dirty="0">
                <a:solidFill>
                  <a:srgbClr val="FF0000"/>
                </a:solidFill>
              </a:rPr>
              <a:t>PT3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F1B035D-07BF-4353-93B1-42B1C98EFD2A}"/>
              </a:ext>
            </a:extLst>
          </p:cNvPr>
          <p:cNvSpPr/>
          <p:nvPr/>
        </p:nvSpPr>
        <p:spPr>
          <a:xfrm>
            <a:off x="11657472" y="2441927"/>
            <a:ext cx="330115" cy="3257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100" dirty="0">
                <a:solidFill>
                  <a:srgbClr val="FF0000"/>
                </a:solidFill>
              </a:rPr>
              <a:t>PT4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CBFB4AB-DEC5-E407-2FDA-211E24FBD3C3}"/>
              </a:ext>
            </a:extLst>
          </p:cNvPr>
          <p:cNvSpPr/>
          <p:nvPr/>
        </p:nvSpPr>
        <p:spPr>
          <a:xfrm>
            <a:off x="6500855" y="2441927"/>
            <a:ext cx="330115" cy="3257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100" dirty="0">
                <a:solidFill>
                  <a:srgbClr val="FF0000"/>
                </a:solidFill>
              </a:rPr>
              <a:t>PT2</a:t>
            </a: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35F9D53D-4F57-CF1E-87C8-8F9B395262F2}"/>
              </a:ext>
            </a:extLst>
          </p:cNvPr>
          <p:cNvSpPr/>
          <p:nvPr/>
        </p:nvSpPr>
        <p:spPr>
          <a:xfrm>
            <a:off x="6741377" y="6024964"/>
            <a:ext cx="2463729" cy="302498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6BB81F1-9B63-BF37-17D9-EDFA9C47DF95}"/>
              </a:ext>
            </a:extLst>
          </p:cNvPr>
          <p:cNvSpPr/>
          <p:nvPr/>
        </p:nvSpPr>
        <p:spPr>
          <a:xfrm>
            <a:off x="6500855" y="6009586"/>
            <a:ext cx="330115" cy="3257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100" dirty="0">
                <a:solidFill>
                  <a:srgbClr val="FF0000"/>
                </a:solidFill>
              </a:rPr>
              <a:t>PT5</a:t>
            </a:r>
          </a:p>
        </p:txBody>
      </p:sp>
    </p:spTree>
    <p:extLst>
      <p:ext uri="{BB962C8B-B14F-4D97-AF65-F5344CB8AC3E}">
        <p14:creationId xmlns:p14="http://schemas.microsoft.com/office/powerpoint/2010/main" val="64710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4F162A-6971-9D77-494F-73FA6F71A9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CEEF614-DE15-D19B-3C34-28CB0062758C}"/>
              </a:ext>
            </a:extLst>
          </p:cNvPr>
          <p:cNvSpPr txBox="1"/>
          <p:nvPr/>
        </p:nvSpPr>
        <p:spPr>
          <a:xfrm>
            <a:off x="4041608" y="99500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要綱案で何が変わるのか？　意味理解</a:t>
            </a:r>
            <a:endParaRPr kumimoji="1" lang="ja-JP" altLang="en-US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E40143AE-CAE5-6DD9-F433-7598F69C5AD5}"/>
              </a:ext>
            </a:extLst>
          </p:cNvPr>
          <p:cNvCxnSpPr/>
          <p:nvPr/>
        </p:nvCxnSpPr>
        <p:spPr>
          <a:xfrm>
            <a:off x="678094" y="5224215"/>
            <a:ext cx="106234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61302DE-AFA4-378F-EB4C-3CFC041167EC}"/>
              </a:ext>
            </a:extLst>
          </p:cNvPr>
          <p:cNvSpPr/>
          <p:nvPr/>
        </p:nvSpPr>
        <p:spPr>
          <a:xfrm>
            <a:off x="4397342" y="3251577"/>
            <a:ext cx="1664412" cy="16335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共同親権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307B8D0-C37B-A66E-563F-854E5BF36DB2}"/>
              </a:ext>
            </a:extLst>
          </p:cNvPr>
          <p:cNvSpPr/>
          <p:nvPr/>
        </p:nvSpPr>
        <p:spPr>
          <a:xfrm>
            <a:off x="2681556" y="4885162"/>
            <a:ext cx="8311806" cy="339048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扶養義務＜カネ＞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D18C545-6EE3-7A08-55CA-DEA6EA5B125F}"/>
              </a:ext>
            </a:extLst>
          </p:cNvPr>
          <p:cNvSpPr/>
          <p:nvPr/>
        </p:nvSpPr>
        <p:spPr>
          <a:xfrm>
            <a:off x="6061754" y="3434711"/>
            <a:ext cx="1633598" cy="14504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監護者指定</a:t>
            </a:r>
          </a:p>
        </p:txBody>
      </p:sp>
      <p:sp>
        <p:nvSpPr>
          <p:cNvPr id="21" name="ホームベース 20">
            <a:extLst>
              <a:ext uri="{FF2B5EF4-FFF2-40B4-BE49-F238E27FC236}">
                <a16:creationId xmlns:a16="http://schemas.microsoft.com/office/drawing/2014/main" id="{60DC4CED-F286-A26B-1E2A-07605D17DD85}"/>
              </a:ext>
            </a:extLst>
          </p:cNvPr>
          <p:cNvSpPr/>
          <p:nvPr/>
        </p:nvSpPr>
        <p:spPr>
          <a:xfrm>
            <a:off x="1099332" y="5299849"/>
            <a:ext cx="3298010" cy="556508"/>
          </a:xfrm>
          <a:prstGeom prst="homePlat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未婚</a:t>
            </a:r>
          </a:p>
        </p:txBody>
      </p:sp>
      <p:sp>
        <p:nvSpPr>
          <p:cNvPr id="22" name="ホームベース 21">
            <a:extLst>
              <a:ext uri="{FF2B5EF4-FFF2-40B4-BE49-F238E27FC236}">
                <a16:creationId xmlns:a16="http://schemas.microsoft.com/office/drawing/2014/main" id="{D9F42CE7-1D9B-8555-9308-AE6B102D6797}"/>
              </a:ext>
            </a:extLst>
          </p:cNvPr>
          <p:cNvSpPr/>
          <p:nvPr/>
        </p:nvSpPr>
        <p:spPr>
          <a:xfrm>
            <a:off x="4397342" y="5299849"/>
            <a:ext cx="3298010" cy="556508"/>
          </a:xfrm>
          <a:prstGeom prst="homePlat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結婚</a:t>
            </a:r>
          </a:p>
        </p:txBody>
      </p:sp>
      <p:sp>
        <p:nvSpPr>
          <p:cNvPr id="23" name="ホームベース 22">
            <a:extLst>
              <a:ext uri="{FF2B5EF4-FFF2-40B4-BE49-F238E27FC236}">
                <a16:creationId xmlns:a16="http://schemas.microsoft.com/office/drawing/2014/main" id="{8CC73E9F-1A6A-4589-8851-0DEC7260802A}"/>
              </a:ext>
            </a:extLst>
          </p:cNvPr>
          <p:cNvSpPr/>
          <p:nvPr/>
        </p:nvSpPr>
        <p:spPr>
          <a:xfrm>
            <a:off x="7695352" y="5299849"/>
            <a:ext cx="3298010" cy="556508"/>
          </a:xfrm>
          <a:prstGeom prst="homePlat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離婚後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EDBBCED-CCA3-35F3-DEE6-98EB1ABA1C3A}"/>
              </a:ext>
            </a:extLst>
          </p:cNvPr>
          <p:cNvSpPr txBox="1"/>
          <p:nvPr/>
        </p:nvSpPr>
        <p:spPr>
          <a:xfrm>
            <a:off x="5311188" y="46937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＜現行法制＞</a:t>
            </a:r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7CD26E0-E330-8BBF-4701-02381267C7E8}"/>
              </a:ext>
            </a:extLst>
          </p:cNvPr>
          <p:cNvSpPr txBox="1"/>
          <p:nvPr/>
        </p:nvSpPr>
        <p:spPr>
          <a:xfrm>
            <a:off x="2358389" y="425301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認知</a:t>
            </a:r>
            <a:endParaRPr lang="en-US" altLang="ja-JP" dirty="0"/>
          </a:p>
          <a:p>
            <a:pPr algn="ctr"/>
            <a:r>
              <a:rPr kumimoji="1" lang="ja-JP" altLang="en-US"/>
              <a:t>▽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69A0CD6-4A35-A98F-A2D8-440194227F3A}"/>
              </a:ext>
            </a:extLst>
          </p:cNvPr>
          <p:cNvSpPr txBox="1"/>
          <p:nvPr/>
        </p:nvSpPr>
        <p:spPr>
          <a:xfrm>
            <a:off x="5748861" y="261942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別居</a:t>
            </a:r>
            <a:endParaRPr lang="en-US" altLang="ja-JP" dirty="0"/>
          </a:p>
          <a:p>
            <a:pPr algn="ctr"/>
            <a:r>
              <a:rPr kumimoji="1" lang="ja-JP" altLang="en-US"/>
              <a:t>▽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2BDD825-2B5F-F293-18F6-682253E1275B}"/>
              </a:ext>
            </a:extLst>
          </p:cNvPr>
          <p:cNvSpPr/>
          <p:nvPr/>
        </p:nvSpPr>
        <p:spPr>
          <a:xfrm>
            <a:off x="9328950" y="3250725"/>
            <a:ext cx="1664412" cy="1633585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/>
              <a:t>代諾養子縁組</a:t>
            </a:r>
            <a:endParaRPr lang="en-US" altLang="ja-JP" dirty="0"/>
          </a:p>
          <a:p>
            <a:pPr algn="ctr"/>
            <a:r>
              <a:rPr lang="ja-JP" altLang="en-US"/>
              <a:t>再婚相手</a:t>
            </a:r>
            <a:endParaRPr lang="en-US" altLang="ja-JP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3F57B7F-7C3B-AE98-FF98-1AA104C1FB61}"/>
              </a:ext>
            </a:extLst>
          </p:cNvPr>
          <p:cNvSpPr/>
          <p:nvPr/>
        </p:nvSpPr>
        <p:spPr>
          <a:xfrm>
            <a:off x="8075477" y="4433104"/>
            <a:ext cx="945244" cy="4512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/>
              <a:t>監護者</a:t>
            </a:r>
            <a:endParaRPr kumimoji="1" lang="en-US" altLang="ja-JP" sz="1400" dirty="0"/>
          </a:p>
          <a:p>
            <a:pPr algn="ctr"/>
            <a:r>
              <a:rPr lang="ja-JP" altLang="en-US" sz="1400"/>
              <a:t>指定</a:t>
            </a:r>
            <a:endParaRPr kumimoji="1" lang="ja-JP" altLang="en-US" sz="140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1474F7D-0E11-EB29-5FBE-ABC6D62011D7}"/>
              </a:ext>
            </a:extLst>
          </p:cNvPr>
          <p:cNvSpPr/>
          <p:nvPr/>
        </p:nvSpPr>
        <p:spPr>
          <a:xfrm>
            <a:off x="6061754" y="3248065"/>
            <a:ext cx="1633598" cy="1866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100"/>
              <a:t>共同親権＜氏の変更等＞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4747A3D-3E1E-55C9-4F87-D1BCA2D373D1}"/>
              </a:ext>
            </a:extLst>
          </p:cNvPr>
          <p:cNvSpPr txBox="1"/>
          <p:nvPr/>
        </p:nvSpPr>
        <p:spPr>
          <a:xfrm>
            <a:off x="4041612" y="1164314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親権を失われる立場での権利義務遷移</a:t>
            </a:r>
            <a:endParaRPr kumimoji="1" lang="ja-JP" altLang="en-US"/>
          </a:p>
        </p:txBody>
      </p:sp>
      <p:sp>
        <p:nvSpPr>
          <p:cNvPr id="31" name="爆発 2 30">
            <a:extLst>
              <a:ext uri="{FF2B5EF4-FFF2-40B4-BE49-F238E27FC236}">
                <a16:creationId xmlns:a16="http://schemas.microsoft.com/office/drawing/2014/main" id="{19776AF8-944C-F417-1DFD-E5ACA3775005}"/>
              </a:ext>
            </a:extLst>
          </p:cNvPr>
          <p:cNvSpPr/>
          <p:nvPr/>
        </p:nvSpPr>
        <p:spPr>
          <a:xfrm>
            <a:off x="5454734" y="3506704"/>
            <a:ext cx="1234584" cy="505741"/>
          </a:xfrm>
          <a:prstGeom prst="irregularSeal2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>
                <a:solidFill>
                  <a:srgbClr val="FF0000"/>
                </a:solidFill>
              </a:rPr>
              <a:t>実子誘拐</a:t>
            </a:r>
          </a:p>
        </p:txBody>
      </p:sp>
      <p:sp>
        <p:nvSpPr>
          <p:cNvPr id="34" name="四角形吹き出し 33">
            <a:extLst>
              <a:ext uri="{FF2B5EF4-FFF2-40B4-BE49-F238E27FC236}">
                <a16:creationId xmlns:a16="http://schemas.microsoft.com/office/drawing/2014/main" id="{7006B125-2FCA-E9D2-DC9A-307D386FA004}"/>
              </a:ext>
            </a:extLst>
          </p:cNvPr>
          <p:cNvSpPr/>
          <p:nvPr/>
        </p:nvSpPr>
        <p:spPr>
          <a:xfrm>
            <a:off x="3579944" y="1826137"/>
            <a:ext cx="1874790" cy="793287"/>
          </a:xfrm>
          <a:prstGeom prst="wedgeRectCallout">
            <a:avLst>
              <a:gd name="adj1" fmla="val 68997"/>
              <a:gd name="adj2" fmla="val 74715"/>
            </a:avLst>
          </a:prstGeom>
          <a:solidFill>
            <a:srgbClr val="FFFF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>
                <a:solidFill>
                  <a:srgbClr val="FF0000"/>
                </a:solidFill>
              </a:rPr>
              <a:t>別居後の監護権侵害に何ら規定無し</a:t>
            </a:r>
          </a:p>
        </p:txBody>
      </p:sp>
      <p:sp>
        <p:nvSpPr>
          <p:cNvPr id="35" name="四角形吹き出し 34">
            <a:extLst>
              <a:ext uri="{FF2B5EF4-FFF2-40B4-BE49-F238E27FC236}">
                <a16:creationId xmlns:a16="http://schemas.microsoft.com/office/drawing/2014/main" id="{0174794B-32E4-BC96-E5A9-47FF6B7736F8}"/>
              </a:ext>
            </a:extLst>
          </p:cNvPr>
          <p:cNvSpPr/>
          <p:nvPr/>
        </p:nvSpPr>
        <p:spPr>
          <a:xfrm>
            <a:off x="7213034" y="1858515"/>
            <a:ext cx="1874790" cy="793287"/>
          </a:xfrm>
          <a:prstGeom prst="wedgeRectCallout">
            <a:avLst>
              <a:gd name="adj1" fmla="val -24228"/>
              <a:gd name="adj2" fmla="val 119770"/>
            </a:avLst>
          </a:prstGeom>
          <a:solidFill>
            <a:srgbClr val="FFFF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>
                <a:solidFill>
                  <a:srgbClr val="FF0000"/>
                </a:solidFill>
              </a:rPr>
              <a:t>連れ去られたら、離婚時にほぼ自動的に親権を喪失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FF1D6A6-87C6-C926-CB7F-D13D591977C0}"/>
              </a:ext>
            </a:extLst>
          </p:cNvPr>
          <p:cNvSpPr/>
          <p:nvPr/>
        </p:nvSpPr>
        <p:spPr>
          <a:xfrm>
            <a:off x="246500" y="599606"/>
            <a:ext cx="2758220" cy="1183561"/>
          </a:xfrm>
          <a:prstGeom prst="rect">
            <a:avLst/>
          </a:prstGeom>
          <a:solidFill>
            <a:srgbClr val="FFFF00"/>
          </a:solidFill>
          <a:ln w="66675" cmpd="thinThick"/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>
                <a:solidFill>
                  <a:srgbClr val="FF0000"/>
                </a:solidFill>
              </a:rPr>
              <a:t>現状はひとり子育てを前提とした制度であり、ある意味シンプル</a:t>
            </a:r>
            <a:endParaRPr kumimoji="1" lang="en-US" altLang="ja-JP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0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971ACD8-49F5-0E00-35BC-498100FB5AA9}"/>
              </a:ext>
            </a:extLst>
          </p:cNvPr>
          <p:cNvSpPr txBox="1"/>
          <p:nvPr/>
        </p:nvSpPr>
        <p:spPr>
          <a:xfrm>
            <a:off x="4041609" y="99500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要綱案で何が変わるのか？　意味理解</a:t>
            </a:r>
            <a:endParaRPr kumimoji="1" lang="ja-JP" altLang="en-US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55814BC5-91DA-2587-BC4B-2DC5E5DE6DA3}"/>
              </a:ext>
            </a:extLst>
          </p:cNvPr>
          <p:cNvCxnSpPr/>
          <p:nvPr/>
        </p:nvCxnSpPr>
        <p:spPr>
          <a:xfrm>
            <a:off x="678094" y="4448711"/>
            <a:ext cx="106234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845B4A5-3A97-8ED9-5E84-F12F42175909}"/>
              </a:ext>
            </a:extLst>
          </p:cNvPr>
          <p:cNvSpPr/>
          <p:nvPr/>
        </p:nvSpPr>
        <p:spPr>
          <a:xfrm>
            <a:off x="3579944" y="2476073"/>
            <a:ext cx="5749005" cy="16335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/>
              <a:t>　共同親権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C260442-BD38-8C7A-5F55-E7692681F5F1}"/>
              </a:ext>
            </a:extLst>
          </p:cNvPr>
          <p:cNvSpPr/>
          <p:nvPr/>
        </p:nvSpPr>
        <p:spPr>
          <a:xfrm>
            <a:off x="2681556" y="4109658"/>
            <a:ext cx="8311806" cy="339048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扶養義務＜カネ＞</a:t>
            </a:r>
          </a:p>
        </p:txBody>
      </p:sp>
      <p:sp>
        <p:nvSpPr>
          <p:cNvPr id="21" name="ホームベース 20">
            <a:extLst>
              <a:ext uri="{FF2B5EF4-FFF2-40B4-BE49-F238E27FC236}">
                <a16:creationId xmlns:a16="http://schemas.microsoft.com/office/drawing/2014/main" id="{F978E5ED-4ADF-5AD0-57D2-35E8ECDE1E44}"/>
              </a:ext>
            </a:extLst>
          </p:cNvPr>
          <p:cNvSpPr/>
          <p:nvPr/>
        </p:nvSpPr>
        <p:spPr>
          <a:xfrm>
            <a:off x="1099332" y="4524345"/>
            <a:ext cx="3298010" cy="556508"/>
          </a:xfrm>
          <a:prstGeom prst="homePlat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未婚</a:t>
            </a:r>
          </a:p>
        </p:txBody>
      </p:sp>
      <p:sp>
        <p:nvSpPr>
          <p:cNvPr id="22" name="ホームベース 21">
            <a:extLst>
              <a:ext uri="{FF2B5EF4-FFF2-40B4-BE49-F238E27FC236}">
                <a16:creationId xmlns:a16="http://schemas.microsoft.com/office/drawing/2014/main" id="{BA659427-E65A-CFA2-7AD8-E4A9389F8CB1}"/>
              </a:ext>
            </a:extLst>
          </p:cNvPr>
          <p:cNvSpPr/>
          <p:nvPr/>
        </p:nvSpPr>
        <p:spPr>
          <a:xfrm>
            <a:off x="4397342" y="4524345"/>
            <a:ext cx="3298010" cy="556508"/>
          </a:xfrm>
          <a:prstGeom prst="homePlat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結婚</a:t>
            </a:r>
          </a:p>
        </p:txBody>
      </p:sp>
      <p:sp>
        <p:nvSpPr>
          <p:cNvPr id="23" name="ホームベース 22">
            <a:extLst>
              <a:ext uri="{FF2B5EF4-FFF2-40B4-BE49-F238E27FC236}">
                <a16:creationId xmlns:a16="http://schemas.microsoft.com/office/drawing/2014/main" id="{09F57CF0-E965-6D29-ED69-97CE94DB6F11}"/>
              </a:ext>
            </a:extLst>
          </p:cNvPr>
          <p:cNvSpPr/>
          <p:nvPr/>
        </p:nvSpPr>
        <p:spPr>
          <a:xfrm>
            <a:off x="7695352" y="4524345"/>
            <a:ext cx="3298010" cy="556508"/>
          </a:xfrm>
          <a:prstGeom prst="homePlat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離婚後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53A6221-5FBD-8BC2-7E6F-F571F56D013C}"/>
              </a:ext>
            </a:extLst>
          </p:cNvPr>
          <p:cNvSpPr txBox="1"/>
          <p:nvPr/>
        </p:nvSpPr>
        <p:spPr>
          <a:xfrm>
            <a:off x="4964940" y="46937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＜要綱案イメージ＞</a:t>
            </a:r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B74BAA2-359A-15E1-0A9B-AFA7E9830BD1}"/>
              </a:ext>
            </a:extLst>
          </p:cNvPr>
          <p:cNvSpPr txBox="1"/>
          <p:nvPr/>
        </p:nvSpPr>
        <p:spPr>
          <a:xfrm>
            <a:off x="2358389" y="347751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認知</a:t>
            </a:r>
            <a:endParaRPr lang="en-US" altLang="ja-JP" dirty="0"/>
          </a:p>
          <a:p>
            <a:pPr algn="ctr"/>
            <a:r>
              <a:rPr kumimoji="1" lang="ja-JP" altLang="en-US"/>
              <a:t>▽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4C36B48-8293-4196-6049-E75F56B9B4BC}"/>
              </a:ext>
            </a:extLst>
          </p:cNvPr>
          <p:cNvSpPr txBox="1"/>
          <p:nvPr/>
        </p:nvSpPr>
        <p:spPr>
          <a:xfrm>
            <a:off x="5633445" y="184392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別居？</a:t>
            </a:r>
            <a:endParaRPr lang="en-US" altLang="ja-JP" dirty="0"/>
          </a:p>
          <a:p>
            <a:pPr algn="ctr"/>
            <a:r>
              <a:rPr kumimoji="1" lang="ja-JP" altLang="en-US"/>
              <a:t>▽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A02D93F-4B68-7C7B-DC02-BCA46342244B}"/>
              </a:ext>
            </a:extLst>
          </p:cNvPr>
          <p:cNvSpPr/>
          <p:nvPr/>
        </p:nvSpPr>
        <p:spPr>
          <a:xfrm>
            <a:off x="9328950" y="2475221"/>
            <a:ext cx="1664412" cy="1633585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/>
              <a:t>代諾養子縁組</a:t>
            </a:r>
            <a:endParaRPr lang="en-US" altLang="ja-JP" dirty="0"/>
          </a:p>
          <a:p>
            <a:pPr algn="ctr"/>
            <a:r>
              <a:rPr lang="ja-JP" altLang="en-US"/>
              <a:t>再婚相手</a:t>
            </a:r>
            <a:endParaRPr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48FBC7-80D3-1A39-4E21-4F163D8486BC}"/>
              </a:ext>
            </a:extLst>
          </p:cNvPr>
          <p:cNvSpPr txBox="1"/>
          <p:nvPr/>
        </p:nvSpPr>
        <p:spPr>
          <a:xfrm>
            <a:off x="4041612" y="1164314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親権を失われる立場での権利義務遷移</a:t>
            </a:r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73C5D8-62C8-7AE0-8934-A14A9CFDD793}"/>
              </a:ext>
            </a:extLst>
          </p:cNvPr>
          <p:cNvSpPr txBox="1"/>
          <p:nvPr/>
        </p:nvSpPr>
        <p:spPr>
          <a:xfrm>
            <a:off x="9012922" y="184392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再婚</a:t>
            </a:r>
            <a:endParaRPr lang="en-US" altLang="ja-JP" dirty="0"/>
          </a:p>
          <a:p>
            <a:pPr algn="ctr"/>
            <a:r>
              <a:rPr kumimoji="1" lang="ja-JP" altLang="en-US"/>
              <a:t>▽</a:t>
            </a:r>
          </a:p>
        </p:txBody>
      </p:sp>
      <p:sp>
        <p:nvSpPr>
          <p:cNvPr id="16" name="直角三角形 15">
            <a:extLst>
              <a:ext uri="{FF2B5EF4-FFF2-40B4-BE49-F238E27FC236}">
                <a16:creationId xmlns:a16="http://schemas.microsoft.com/office/drawing/2014/main" id="{D86B7AEA-BE09-2736-42FD-F5D652EF3259}"/>
              </a:ext>
            </a:extLst>
          </p:cNvPr>
          <p:cNvSpPr/>
          <p:nvPr/>
        </p:nvSpPr>
        <p:spPr>
          <a:xfrm flipH="1" flipV="1">
            <a:off x="7695351" y="2477760"/>
            <a:ext cx="1633597" cy="46206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2CEC53A-F6E2-A2EC-4F2D-355777B09F76}"/>
              </a:ext>
            </a:extLst>
          </p:cNvPr>
          <p:cNvSpPr/>
          <p:nvPr/>
        </p:nvSpPr>
        <p:spPr>
          <a:xfrm>
            <a:off x="7043905" y="2940679"/>
            <a:ext cx="2285046" cy="116812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監護者指定？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18" name="爆発 2 17">
            <a:extLst>
              <a:ext uri="{FF2B5EF4-FFF2-40B4-BE49-F238E27FC236}">
                <a16:creationId xmlns:a16="http://schemas.microsoft.com/office/drawing/2014/main" id="{52EC4B46-CC64-CCC6-E403-43DE43035CB7}"/>
              </a:ext>
            </a:extLst>
          </p:cNvPr>
          <p:cNvSpPr/>
          <p:nvPr/>
        </p:nvSpPr>
        <p:spPr>
          <a:xfrm>
            <a:off x="8727065" y="2521037"/>
            <a:ext cx="1234584" cy="505741"/>
          </a:xfrm>
          <a:prstGeom prst="irregularSeal2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>
                <a:solidFill>
                  <a:srgbClr val="FF0000"/>
                </a:solidFill>
              </a:rPr>
              <a:t>親権争い？</a:t>
            </a:r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FCB13F37-C7E6-A8C3-4D5C-FB829AFD331A}"/>
              </a:ext>
            </a:extLst>
          </p:cNvPr>
          <p:cNvSpPr/>
          <p:nvPr/>
        </p:nvSpPr>
        <p:spPr>
          <a:xfrm>
            <a:off x="5752618" y="1984074"/>
            <a:ext cx="4010139" cy="2615878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爆発 2 19">
            <a:extLst>
              <a:ext uri="{FF2B5EF4-FFF2-40B4-BE49-F238E27FC236}">
                <a16:creationId xmlns:a16="http://schemas.microsoft.com/office/drawing/2014/main" id="{726B09EB-0ABA-6E3A-1EBF-983E261309CB}"/>
              </a:ext>
            </a:extLst>
          </p:cNvPr>
          <p:cNvSpPr/>
          <p:nvPr/>
        </p:nvSpPr>
        <p:spPr>
          <a:xfrm>
            <a:off x="7141333" y="2474739"/>
            <a:ext cx="1234584" cy="505741"/>
          </a:xfrm>
          <a:prstGeom prst="irregularSeal2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400">
                <a:solidFill>
                  <a:srgbClr val="FF0000"/>
                </a:solidFill>
              </a:rPr>
              <a:t>親権喪失？</a:t>
            </a:r>
            <a:endParaRPr kumimoji="1" lang="ja-JP" altLang="en-US" sz="1400">
              <a:solidFill>
                <a:srgbClr val="FF0000"/>
              </a:solidFill>
            </a:endParaRPr>
          </a:p>
        </p:txBody>
      </p:sp>
      <p:sp>
        <p:nvSpPr>
          <p:cNvPr id="30" name="四角形吹き出し 29">
            <a:extLst>
              <a:ext uri="{FF2B5EF4-FFF2-40B4-BE49-F238E27FC236}">
                <a16:creationId xmlns:a16="http://schemas.microsoft.com/office/drawing/2014/main" id="{FA9C4ECD-2A81-351C-29D3-80BD30FAEF69}"/>
              </a:ext>
            </a:extLst>
          </p:cNvPr>
          <p:cNvSpPr/>
          <p:nvPr/>
        </p:nvSpPr>
        <p:spPr>
          <a:xfrm>
            <a:off x="8721858" y="888198"/>
            <a:ext cx="1874790" cy="793287"/>
          </a:xfrm>
          <a:prstGeom prst="wedgeRectCallout">
            <a:avLst>
              <a:gd name="adj1" fmla="val -57567"/>
              <a:gd name="adj2" fmla="val 89306"/>
            </a:avLst>
          </a:prstGeom>
          <a:solidFill>
            <a:srgbClr val="FFFF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>
                <a:solidFill>
                  <a:srgbClr val="FF0000"/>
                </a:solidFill>
              </a:rPr>
              <a:t>全体的に不明瞭だが、単独子育てをすることが前提</a:t>
            </a:r>
          </a:p>
        </p:txBody>
      </p:sp>
      <p:sp>
        <p:nvSpPr>
          <p:cNvPr id="31" name="爆発 2 30">
            <a:extLst>
              <a:ext uri="{FF2B5EF4-FFF2-40B4-BE49-F238E27FC236}">
                <a16:creationId xmlns:a16="http://schemas.microsoft.com/office/drawing/2014/main" id="{C24C1B24-55AC-E9A6-3B60-58D278B49896}"/>
              </a:ext>
            </a:extLst>
          </p:cNvPr>
          <p:cNvSpPr/>
          <p:nvPr/>
        </p:nvSpPr>
        <p:spPr>
          <a:xfrm>
            <a:off x="6409021" y="3067034"/>
            <a:ext cx="1234584" cy="505741"/>
          </a:xfrm>
          <a:prstGeom prst="irregularSeal2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400">
                <a:solidFill>
                  <a:srgbClr val="FF0000"/>
                </a:solidFill>
              </a:rPr>
              <a:t>監護権喪失？</a:t>
            </a:r>
            <a:endParaRPr kumimoji="1" lang="ja-JP" altLang="en-US" sz="1400">
              <a:solidFill>
                <a:srgbClr val="FF0000"/>
              </a:solidFill>
            </a:endParaRPr>
          </a:p>
        </p:txBody>
      </p:sp>
      <p:sp>
        <p:nvSpPr>
          <p:cNvPr id="32" name="四角形吹き出し 31">
            <a:extLst>
              <a:ext uri="{FF2B5EF4-FFF2-40B4-BE49-F238E27FC236}">
                <a16:creationId xmlns:a16="http://schemas.microsoft.com/office/drawing/2014/main" id="{BFDDA12D-998F-CDE1-1A52-90282034DB9C}"/>
              </a:ext>
            </a:extLst>
          </p:cNvPr>
          <p:cNvSpPr/>
          <p:nvPr/>
        </p:nvSpPr>
        <p:spPr>
          <a:xfrm>
            <a:off x="5266543" y="5211815"/>
            <a:ext cx="1874790" cy="793287"/>
          </a:xfrm>
          <a:prstGeom prst="wedgeRectCallout">
            <a:avLst>
              <a:gd name="adj1" fmla="val 31337"/>
              <a:gd name="adj2" fmla="val -259414"/>
            </a:avLst>
          </a:prstGeom>
          <a:solidFill>
            <a:srgbClr val="FFFF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>
                <a:solidFill>
                  <a:srgbClr val="FF0000"/>
                </a:solidFill>
              </a:rPr>
              <a:t>監護者の指定（監護権の喪失）の認容要件が無い</a:t>
            </a:r>
          </a:p>
        </p:txBody>
      </p:sp>
      <p:sp>
        <p:nvSpPr>
          <p:cNvPr id="33" name="四角形吹き出し 32">
            <a:extLst>
              <a:ext uri="{FF2B5EF4-FFF2-40B4-BE49-F238E27FC236}">
                <a16:creationId xmlns:a16="http://schemas.microsoft.com/office/drawing/2014/main" id="{B1EE2E2D-7956-CC42-6897-7F8EC51112AF}"/>
              </a:ext>
            </a:extLst>
          </p:cNvPr>
          <p:cNvSpPr/>
          <p:nvPr/>
        </p:nvSpPr>
        <p:spPr>
          <a:xfrm>
            <a:off x="2358390" y="5211814"/>
            <a:ext cx="2768414" cy="793287"/>
          </a:xfrm>
          <a:prstGeom prst="wedgeRectCallout">
            <a:avLst>
              <a:gd name="adj1" fmla="val 85049"/>
              <a:gd name="adj2" fmla="val -317778"/>
            </a:avLst>
          </a:prstGeom>
          <a:solidFill>
            <a:srgbClr val="FFFF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>
                <a:solidFill>
                  <a:srgbClr val="FF0000"/>
                </a:solidFill>
              </a:rPr>
              <a:t>親権・監護権の侵害、連れ去り（居所指定侵害）のペナルティが無い</a:t>
            </a:r>
            <a:endParaRPr lang="en-US" altLang="ja-JP" sz="1600" dirty="0">
              <a:solidFill>
                <a:srgbClr val="FF0000"/>
              </a:solidFill>
            </a:endParaRPr>
          </a:p>
        </p:txBody>
      </p:sp>
      <p:sp>
        <p:nvSpPr>
          <p:cNvPr id="34" name="四角形吹き出し 33">
            <a:extLst>
              <a:ext uri="{FF2B5EF4-FFF2-40B4-BE49-F238E27FC236}">
                <a16:creationId xmlns:a16="http://schemas.microsoft.com/office/drawing/2014/main" id="{09AEB757-664D-D65A-7E84-86EE843E0E4A}"/>
              </a:ext>
            </a:extLst>
          </p:cNvPr>
          <p:cNvSpPr/>
          <p:nvPr/>
        </p:nvSpPr>
        <p:spPr>
          <a:xfrm>
            <a:off x="7469567" y="5232099"/>
            <a:ext cx="2189686" cy="793287"/>
          </a:xfrm>
          <a:prstGeom prst="wedgeRectCallout">
            <a:avLst>
              <a:gd name="adj1" fmla="val -32254"/>
              <a:gd name="adj2" fmla="val -333828"/>
            </a:avLst>
          </a:prstGeom>
          <a:solidFill>
            <a:srgbClr val="FFFF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>
                <a:solidFill>
                  <a:srgbClr val="FF0000"/>
                </a:solidFill>
              </a:rPr>
              <a:t>単独親権化と親権喪失要件が異なるのは比例原則に反する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4C85856-4D8F-B6EE-870A-867DBD38FD24}"/>
              </a:ext>
            </a:extLst>
          </p:cNvPr>
          <p:cNvSpPr txBox="1"/>
          <p:nvPr/>
        </p:nvSpPr>
        <p:spPr>
          <a:xfrm>
            <a:off x="3261214" y="184548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同意</a:t>
            </a:r>
            <a:endParaRPr lang="en-US" altLang="ja-JP" dirty="0"/>
          </a:p>
          <a:p>
            <a:pPr algn="ctr"/>
            <a:r>
              <a:rPr kumimoji="1" lang="ja-JP" altLang="en-US"/>
              <a:t>▽</a:t>
            </a:r>
          </a:p>
        </p:txBody>
      </p:sp>
      <p:sp>
        <p:nvSpPr>
          <p:cNvPr id="36" name="爆発 2 35">
            <a:extLst>
              <a:ext uri="{FF2B5EF4-FFF2-40B4-BE49-F238E27FC236}">
                <a16:creationId xmlns:a16="http://schemas.microsoft.com/office/drawing/2014/main" id="{7DAAA324-081F-848E-1C12-F16383736323}"/>
              </a:ext>
            </a:extLst>
          </p:cNvPr>
          <p:cNvSpPr/>
          <p:nvPr/>
        </p:nvSpPr>
        <p:spPr>
          <a:xfrm>
            <a:off x="5486154" y="2602060"/>
            <a:ext cx="1234584" cy="505741"/>
          </a:xfrm>
          <a:prstGeom prst="irregularSeal2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>
                <a:solidFill>
                  <a:srgbClr val="FF0000"/>
                </a:solidFill>
              </a:rPr>
              <a:t>居所指定？</a:t>
            </a:r>
          </a:p>
        </p:txBody>
      </p:sp>
      <p:sp>
        <p:nvSpPr>
          <p:cNvPr id="9" name="四角形吹き出し 8">
            <a:extLst>
              <a:ext uri="{FF2B5EF4-FFF2-40B4-BE49-F238E27FC236}">
                <a16:creationId xmlns:a16="http://schemas.microsoft.com/office/drawing/2014/main" id="{56326076-72D1-6CF4-F799-A7CADA49B940}"/>
              </a:ext>
            </a:extLst>
          </p:cNvPr>
          <p:cNvSpPr/>
          <p:nvPr/>
        </p:nvSpPr>
        <p:spPr>
          <a:xfrm>
            <a:off x="10039429" y="1821724"/>
            <a:ext cx="1874790" cy="793287"/>
          </a:xfrm>
          <a:prstGeom prst="wedgeRectCallout">
            <a:avLst>
              <a:gd name="adj1" fmla="val -74007"/>
              <a:gd name="adj2" fmla="val 55632"/>
            </a:avLst>
          </a:prstGeom>
          <a:solidFill>
            <a:srgbClr val="FFFF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>
                <a:solidFill>
                  <a:srgbClr val="FF0000"/>
                </a:solidFill>
              </a:rPr>
              <a:t>再婚相手と実親が親権争いをする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95BEAFD-535A-FCB1-5CFB-F470D3D12477}"/>
              </a:ext>
            </a:extLst>
          </p:cNvPr>
          <p:cNvSpPr/>
          <p:nvPr/>
        </p:nvSpPr>
        <p:spPr>
          <a:xfrm>
            <a:off x="246500" y="599606"/>
            <a:ext cx="2758220" cy="1183561"/>
          </a:xfrm>
          <a:prstGeom prst="rect">
            <a:avLst/>
          </a:prstGeom>
          <a:solidFill>
            <a:srgbClr val="FFFF00"/>
          </a:solidFill>
          <a:ln w="66675" cmpd="thinThick"/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>
                <a:solidFill>
                  <a:srgbClr val="FF0000"/>
                </a:solidFill>
              </a:rPr>
              <a:t>要綱案は、ひとり子育てを前提とした内容。</a:t>
            </a:r>
            <a:endParaRPr lang="en-US" altLang="ja-JP" sz="1600" dirty="0">
              <a:solidFill>
                <a:srgbClr val="FF0000"/>
              </a:solidFill>
            </a:endParaRPr>
          </a:p>
          <a:p>
            <a:r>
              <a:rPr lang="ja-JP" altLang="en-US" sz="1600">
                <a:solidFill>
                  <a:srgbClr val="FF0000"/>
                </a:solidFill>
              </a:rPr>
              <a:t>連れ去り・親子断絶を抑止することはできない。</a:t>
            </a:r>
            <a:endParaRPr lang="en-US" altLang="ja-JP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42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55814BC5-91DA-2587-BC4B-2DC5E5DE6DA3}"/>
              </a:ext>
            </a:extLst>
          </p:cNvPr>
          <p:cNvCxnSpPr/>
          <p:nvPr/>
        </p:nvCxnSpPr>
        <p:spPr>
          <a:xfrm>
            <a:off x="678094" y="4448711"/>
            <a:ext cx="106234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845B4A5-3A97-8ED9-5E84-F12F42175909}"/>
              </a:ext>
            </a:extLst>
          </p:cNvPr>
          <p:cNvSpPr/>
          <p:nvPr/>
        </p:nvSpPr>
        <p:spPr>
          <a:xfrm>
            <a:off x="2681556" y="2476073"/>
            <a:ext cx="8311806" cy="16335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/>
              <a:t>　共同親権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C260442-BD38-8C7A-5F55-E7692681F5F1}"/>
              </a:ext>
            </a:extLst>
          </p:cNvPr>
          <p:cNvSpPr/>
          <p:nvPr/>
        </p:nvSpPr>
        <p:spPr>
          <a:xfrm>
            <a:off x="2681556" y="4109658"/>
            <a:ext cx="8311806" cy="339048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扶養義務＜カネ＞</a:t>
            </a:r>
          </a:p>
        </p:txBody>
      </p:sp>
      <p:sp>
        <p:nvSpPr>
          <p:cNvPr id="21" name="ホームベース 20">
            <a:extLst>
              <a:ext uri="{FF2B5EF4-FFF2-40B4-BE49-F238E27FC236}">
                <a16:creationId xmlns:a16="http://schemas.microsoft.com/office/drawing/2014/main" id="{F978E5ED-4ADF-5AD0-57D2-35E8ECDE1E44}"/>
              </a:ext>
            </a:extLst>
          </p:cNvPr>
          <p:cNvSpPr/>
          <p:nvPr/>
        </p:nvSpPr>
        <p:spPr>
          <a:xfrm>
            <a:off x="1099332" y="4524345"/>
            <a:ext cx="3298010" cy="556508"/>
          </a:xfrm>
          <a:prstGeom prst="homePlat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未婚</a:t>
            </a:r>
          </a:p>
        </p:txBody>
      </p:sp>
      <p:sp>
        <p:nvSpPr>
          <p:cNvPr id="22" name="ホームベース 21">
            <a:extLst>
              <a:ext uri="{FF2B5EF4-FFF2-40B4-BE49-F238E27FC236}">
                <a16:creationId xmlns:a16="http://schemas.microsoft.com/office/drawing/2014/main" id="{BA659427-E65A-CFA2-7AD8-E4A9389F8CB1}"/>
              </a:ext>
            </a:extLst>
          </p:cNvPr>
          <p:cNvSpPr/>
          <p:nvPr/>
        </p:nvSpPr>
        <p:spPr>
          <a:xfrm>
            <a:off x="4397342" y="4524345"/>
            <a:ext cx="3298010" cy="556508"/>
          </a:xfrm>
          <a:prstGeom prst="homePlat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結婚</a:t>
            </a:r>
          </a:p>
        </p:txBody>
      </p:sp>
      <p:sp>
        <p:nvSpPr>
          <p:cNvPr id="23" name="ホームベース 22">
            <a:extLst>
              <a:ext uri="{FF2B5EF4-FFF2-40B4-BE49-F238E27FC236}">
                <a16:creationId xmlns:a16="http://schemas.microsoft.com/office/drawing/2014/main" id="{09F57CF0-E965-6D29-ED69-97CE94DB6F11}"/>
              </a:ext>
            </a:extLst>
          </p:cNvPr>
          <p:cNvSpPr/>
          <p:nvPr/>
        </p:nvSpPr>
        <p:spPr>
          <a:xfrm>
            <a:off x="7695352" y="4524345"/>
            <a:ext cx="3298010" cy="556508"/>
          </a:xfrm>
          <a:prstGeom prst="homePlat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離婚後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B74BAA2-359A-15E1-0A9B-AFA7E9830BD1}"/>
              </a:ext>
            </a:extLst>
          </p:cNvPr>
          <p:cNvSpPr txBox="1"/>
          <p:nvPr/>
        </p:nvSpPr>
        <p:spPr>
          <a:xfrm>
            <a:off x="2358389" y="1861655"/>
            <a:ext cx="646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認知</a:t>
            </a:r>
            <a:endParaRPr lang="en-US" altLang="ja-JP" dirty="0"/>
          </a:p>
          <a:p>
            <a:pPr algn="ctr"/>
            <a:r>
              <a:rPr kumimoji="1" lang="ja-JP" altLang="en-US"/>
              <a:t>▽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4C36B48-8293-4196-6049-E75F56B9B4BC}"/>
              </a:ext>
            </a:extLst>
          </p:cNvPr>
          <p:cNvSpPr txBox="1"/>
          <p:nvPr/>
        </p:nvSpPr>
        <p:spPr>
          <a:xfrm>
            <a:off x="5518029" y="184392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法的別居</a:t>
            </a:r>
            <a:endParaRPr lang="en-US" altLang="ja-JP" dirty="0"/>
          </a:p>
          <a:p>
            <a:pPr algn="ctr"/>
            <a:r>
              <a:rPr kumimoji="1" lang="ja-JP" altLang="en-US"/>
              <a:t>▽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A02D93F-4B68-7C7B-DC02-BCA46342244B}"/>
              </a:ext>
            </a:extLst>
          </p:cNvPr>
          <p:cNvSpPr/>
          <p:nvPr/>
        </p:nvSpPr>
        <p:spPr>
          <a:xfrm>
            <a:off x="9328949" y="877262"/>
            <a:ext cx="1664412" cy="525909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/>
              <a:t>共同親権</a:t>
            </a:r>
            <a:endParaRPr lang="en-US" altLang="ja-JP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73C5D8-62C8-7AE0-8934-A14A9CFDD793}"/>
              </a:ext>
            </a:extLst>
          </p:cNvPr>
          <p:cNvSpPr txBox="1"/>
          <p:nvPr/>
        </p:nvSpPr>
        <p:spPr>
          <a:xfrm>
            <a:off x="9012922" y="184392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再婚</a:t>
            </a:r>
            <a:endParaRPr lang="en-US" altLang="ja-JP" dirty="0"/>
          </a:p>
          <a:p>
            <a:pPr algn="ctr"/>
            <a:r>
              <a:rPr kumimoji="1" lang="ja-JP" altLang="en-US"/>
              <a:t>▽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798AC12-2B45-7838-65FE-4D1B53EB3A43}"/>
              </a:ext>
            </a:extLst>
          </p:cNvPr>
          <p:cNvSpPr txBox="1"/>
          <p:nvPr/>
        </p:nvSpPr>
        <p:spPr>
          <a:xfrm>
            <a:off x="4041607" y="99500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/>
              <a:t>婚姻状態と親権状態</a:t>
            </a:r>
            <a:endParaRPr kumimoji="1" lang="en-US" altLang="ja-JP" b="1" dirty="0"/>
          </a:p>
          <a:p>
            <a:pPr algn="ctr"/>
            <a:r>
              <a:rPr lang="ja-JP" altLang="en-US" b="1"/>
              <a:t>親権を失われる立場での権利義務遷移</a:t>
            </a:r>
            <a:endParaRPr kumimoji="1" lang="ja-JP" altLang="en-US" b="1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333742-D204-3042-9F22-18BC12AF7EC0}"/>
              </a:ext>
            </a:extLst>
          </p:cNvPr>
          <p:cNvSpPr txBox="1"/>
          <p:nvPr/>
        </p:nvSpPr>
        <p:spPr>
          <a:xfrm>
            <a:off x="4157028" y="904799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＜要綱案をもとにしたあるべき姿＞</a:t>
            </a:r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7BBDD5C-96C9-FC52-E5DA-8AFDC4AE8DFE}"/>
              </a:ext>
            </a:extLst>
          </p:cNvPr>
          <p:cNvSpPr/>
          <p:nvPr/>
        </p:nvSpPr>
        <p:spPr>
          <a:xfrm>
            <a:off x="4791070" y="2468479"/>
            <a:ext cx="6202291" cy="4009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/>
              <a:t>親権停止・喪失・辞任</a:t>
            </a:r>
          </a:p>
        </p:txBody>
      </p:sp>
      <p:sp>
        <p:nvSpPr>
          <p:cNvPr id="7" name="四角形吹き出し 6">
            <a:extLst>
              <a:ext uri="{FF2B5EF4-FFF2-40B4-BE49-F238E27FC236}">
                <a16:creationId xmlns:a16="http://schemas.microsoft.com/office/drawing/2014/main" id="{42D88317-5C05-2E9C-7F6E-F520EC0A3A54}"/>
              </a:ext>
            </a:extLst>
          </p:cNvPr>
          <p:cNvSpPr/>
          <p:nvPr/>
        </p:nvSpPr>
        <p:spPr>
          <a:xfrm>
            <a:off x="6633933" y="1739929"/>
            <a:ext cx="2210912" cy="562971"/>
          </a:xfrm>
          <a:prstGeom prst="wedgeRectCallout">
            <a:avLst>
              <a:gd name="adj1" fmla="val 1621"/>
              <a:gd name="adj2" fmla="val 107613"/>
            </a:avLst>
          </a:prstGeom>
          <a:solidFill>
            <a:srgbClr val="FFFF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>
                <a:solidFill>
                  <a:srgbClr val="FF0000"/>
                </a:solidFill>
              </a:rPr>
              <a:t>婚姻状態に寄らずすべて親権停止・喪失・辞任に寄せる</a:t>
            </a:r>
          </a:p>
        </p:txBody>
      </p:sp>
      <p:sp>
        <p:nvSpPr>
          <p:cNvPr id="14" name="右矢印 13">
            <a:extLst>
              <a:ext uri="{FF2B5EF4-FFF2-40B4-BE49-F238E27FC236}">
                <a16:creationId xmlns:a16="http://schemas.microsoft.com/office/drawing/2014/main" id="{33FC1B11-50ED-E8D0-06B0-39BA15AF9333}"/>
              </a:ext>
            </a:extLst>
          </p:cNvPr>
          <p:cNvSpPr/>
          <p:nvPr/>
        </p:nvSpPr>
        <p:spPr>
          <a:xfrm>
            <a:off x="6096000" y="3597968"/>
            <a:ext cx="4897361" cy="366338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共同養育計画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D3694B6-F978-D21A-4877-00616694DF61}"/>
              </a:ext>
            </a:extLst>
          </p:cNvPr>
          <p:cNvSpPr txBox="1"/>
          <p:nvPr/>
        </p:nvSpPr>
        <p:spPr>
          <a:xfrm>
            <a:off x="9289620" y="215048"/>
            <a:ext cx="17430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/>
              <a:t>代諾養子縁組</a:t>
            </a:r>
            <a:endParaRPr lang="en-US" altLang="ja-JP" dirty="0"/>
          </a:p>
          <a:p>
            <a:pPr algn="ctr"/>
            <a:r>
              <a:rPr lang="ja-JP" altLang="en-US"/>
              <a:t>再婚相手</a:t>
            </a:r>
            <a:endParaRPr lang="en-US" altLang="ja-JP" dirty="0"/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A2E17576-5080-CC78-059B-DABF81898B59}"/>
              </a:ext>
            </a:extLst>
          </p:cNvPr>
          <p:cNvSpPr/>
          <p:nvPr/>
        </p:nvSpPr>
        <p:spPr>
          <a:xfrm>
            <a:off x="5541072" y="2944383"/>
            <a:ext cx="1092861" cy="530479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>
                <a:solidFill>
                  <a:srgbClr val="FF0000"/>
                </a:solidFill>
              </a:rPr>
              <a:t>居所指定命令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200">
                <a:solidFill>
                  <a:srgbClr val="FF0000"/>
                </a:solidFill>
              </a:rPr>
              <a:t>親子交流</a:t>
            </a:r>
            <a:r>
              <a:rPr kumimoji="1" lang="ja-JP" altLang="en-US" sz="1200">
                <a:solidFill>
                  <a:srgbClr val="FF0000"/>
                </a:solidFill>
              </a:rPr>
              <a:t>命令</a:t>
            </a:r>
          </a:p>
        </p:txBody>
      </p:sp>
      <p:sp>
        <p:nvSpPr>
          <p:cNvPr id="40" name="四角形吹き出し 39">
            <a:extLst>
              <a:ext uri="{FF2B5EF4-FFF2-40B4-BE49-F238E27FC236}">
                <a16:creationId xmlns:a16="http://schemas.microsoft.com/office/drawing/2014/main" id="{9F6BBFE7-08D2-B364-D1F9-936574AAC014}"/>
              </a:ext>
            </a:extLst>
          </p:cNvPr>
          <p:cNvSpPr/>
          <p:nvPr/>
        </p:nvSpPr>
        <p:spPr>
          <a:xfrm>
            <a:off x="6455497" y="5248792"/>
            <a:ext cx="2389348" cy="704409"/>
          </a:xfrm>
          <a:prstGeom prst="wedgeRectCallout">
            <a:avLst>
              <a:gd name="adj1" fmla="val 2146"/>
              <a:gd name="adj2" fmla="val -244877"/>
            </a:avLst>
          </a:prstGeom>
          <a:solidFill>
            <a:srgbClr val="FFFF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>
                <a:solidFill>
                  <a:srgbClr val="FF0000"/>
                </a:solidFill>
              </a:rPr>
              <a:t>監護者の指定は廃止し、共同養育計画に基づき養育</a:t>
            </a:r>
            <a:endParaRPr kumimoji="1"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2" name="四角形吹き出し 11">
            <a:extLst>
              <a:ext uri="{FF2B5EF4-FFF2-40B4-BE49-F238E27FC236}">
                <a16:creationId xmlns:a16="http://schemas.microsoft.com/office/drawing/2014/main" id="{0C1B17CC-4039-7828-2F14-EC6DBA917FA0}"/>
              </a:ext>
            </a:extLst>
          </p:cNvPr>
          <p:cNvSpPr/>
          <p:nvPr/>
        </p:nvSpPr>
        <p:spPr>
          <a:xfrm>
            <a:off x="10056899" y="1507756"/>
            <a:ext cx="1664412" cy="591954"/>
          </a:xfrm>
          <a:prstGeom prst="wedgeRectCallout">
            <a:avLst>
              <a:gd name="adj1" fmla="val -13229"/>
              <a:gd name="adj2" fmla="val -93188"/>
            </a:avLst>
          </a:prstGeom>
          <a:solidFill>
            <a:srgbClr val="FFFF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>
                <a:solidFill>
                  <a:srgbClr val="FF0000"/>
                </a:solidFill>
              </a:rPr>
              <a:t>未成年養子縁組は</a:t>
            </a:r>
            <a:r>
              <a:rPr lang="ja-JP" altLang="en-US" sz="1200">
                <a:solidFill>
                  <a:srgbClr val="FF0000"/>
                </a:solidFill>
              </a:rPr>
              <a:t>、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>
                <a:solidFill>
                  <a:srgbClr val="FF0000"/>
                </a:solidFill>
              </a:rPr>
              <a:t>特別養子縁組のみに</a:t>
            </a:r>
            <a:endParaRPr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10" name="爆発 2 9">
            <a:extLst>
              <a:ext uri="{FF2B5EF4-FFF2-40B4-BE49-F238E27FC236}">
                <a16:creationId xmlns:a16="http://schemas.microsoft.com/office/drawing/2014/main" id="{B418FB2B-B66F-8F55-A0D6-0C0B72ADBA74}"/>
              </a:ext>
            </a:extLst>
          </p:cNvPr>
          <p:cNvSpPr/>
          <p:nvPr/>
        </p:nvSpPr>
        <p:spPr>
          <a:xfrm>
            <a:off x="9344357" y="3513420"/>
            <a:ext cx="1234584" cy="505741"/>
          </a:xfrm>
          <a:prstGeom prst="irregularSeal2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>
                <a:solidFill>
                  <a:srgbClr val="FF0000"/>
                </a:solidFill>
              </a:rPr>
              <a:t>合意違反の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200">
                <a:solidFill>
                  <a:srgbClr val="FF0000"/>
                </a:solidFill>
              </a:rPr>
              <a:t>ペナルティ</a:t>
            </a:r>
            <a:endParaRPr kumimoji="1" lang="ja-JP" altLang="en-US" sz="1200">
              <a:solidFill>
                <a:srgbClr val="FF0000"/>
              </a:solidFill>
            </a:endParaRPr>
          </a:p>
        </p:txBody>
      </p:sp>
      <p:sp>
        <p:nvSpPr>
          <p:cNvPr id="13" name="爆発 2 12">
            <a:extLst>
              <a:ext uri="{FF2B5EF4-FFF2-40B4-BE49-F238E27FC236}">
                <a16:creationId xmlns:a16="http://schemas.microsoft.com/office/drawing/2014/main" id="{B54F1736-8B42-E10B-DEDE-2D719F946F8B}"/>
              </a:ext>
            </a:extLst>
          </p:cNvPr>
          <p:cNvSpPr/>
          <p:nvPr/>
        </p:nvSpPr>
        <p:spPr>
          <a:xfrm>
            <a:off x="5478707" y="3562323"/>
            <a:ext cx="1234584" cy="505741"/>
          </a:xfrm>
          <a:prstGeom prst="irregularSeal2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>
                <a:solidFill>
                  <a:srgbClr val="FF0000"/>
                </a:solidFill>
              </a:rPr>
              <a:t>実子誘拐・監護権侵害の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200">
                <a:solidFill>
                  <a:srgbClr val="FF0000"/>
                </a:solidFill>
              </a:rPr>
              <a:t>ペナルティ</a:t>
            </a:r>
            <a:endParaRPr kumimoji="1" lang="ja-JP" altLang="en-US" sz="1200">
              <a:solidFill>
                <a:srgbClr val="FF0000"/>
              </a:solidFill>
            </a:endParaRPr>
          </a:p>
        </p:txBody>
      </p:sp>
      <p:sp>
        <p:nvSpPr>
          <p:cNvPr id="15" name="四角形吹き出し 14">
            <a:extLst>
              <a:ext uri="{FF2B5EF4-FFF2-40B4-BE49-F238E27FC236}">
                <a16:creationId xmlns:a16="http://schemas.microsoft.com/office/drawing/2014/main" id="{D8C1C051-7BDB-8FBF-9894-8313BF0DBA9E}"/>
              </a:ext>
            </a:extLst>
          </p:cNvPr>
          <p:cNvSpPr/>
          <p:nvPr/>
        </p:nvSpPr>
        <p:spPr>
          <a:xfrm>
            <a:off x="9572054" y="5248792"/>
            <a:ext cx="1178202" cy="704409"/>
          </a:xfrm>
          <a:prstGeom prst="wedgeRectCallout">
            <a:avLst>
              <a:gd name="adj1" fmla="val -22794"/>
              <a:gd name="adj2" fmla="val -243418"/>
            </a:avLst>
          </a:prstGeom>
          <a:solidFill>
            <a:srgbClr val="FFFF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>
                <a:solidFill>
                  <a:srgbClr val="FF0000"/>
                </a:solidFill>
              </a:rPr>
              <a:t>養育計画を遵守させる</a:t>
            </a:r>
            <a:endParaRPr kumimoji="1"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6" name="四角形吹き出し 15">
            <a:extLst>
              <a:ext uri="{FF2B5EF4-FFF2-40B4-BE49-F238E27FC236}">
                <a16:creationId xmlns:a16="http://schemas.microsoft.com/office/drawing/2014/main" id="{A31CEAA1-3291-2190-C956-C2D0564C2600}"/>
              </a:ext>
            </a:extLst>
          </p:cNvPr>
          <p:cNvSpPr/>
          <p:nvPr/>
        </p:nvSpPr>
        <p:spPr>
          <a:xfrm>
            <a:off x="4294598" y="5248791"/>
            <a:ext cx="1542898" cy="704409"/>
          </a:xfrm>
          <a:prstGeom prst="wedgeRectCallout">
            <a:avLst>
              <a:gd name="adj1" fmla="val 40864"/>
              <a:gd name="adj2" fmla="val -220081"/>
            </a:avLst>
          </a:prstGeom>
          <a:solidFill>
            <a:srgbClr val="FFFF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>
                <a:solidFill>
                  <a:srgbClr val="FF0000"/>
                </a:solidFill>
              </a:rPr>
              <a:t>不当な監護権侵害を許さない</a:t>
            </a:r>
            <a:endParaRPr kumimoji="1"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56ED51-8CC3-4DB0-E5B2-C657331338DF}"/>
              </a:ext>
            </a:extLst>
          </p:cNvPr>
          <p:cNvSpPr/>
          <p:nvPr/>
        </p:nvSpPr>
        <p:spPr>
          <a:xfrm>
            <a:off x="246500" y="599606"/>
            <a:ext cx="2758220" cy="1183561"/>
          </a:xfrm>
          <a:prstGeom prst="rect">
            <a:avLst/>
          </a:prstGeom>
          <a:solidFill>
            <a:srgbClr val="FFFF00"/>
          </a:solidFill>
          <a:ln w="66675" cmpd="thinThick"/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>
                <a:solidFill>
                  <a:srgbClr val="FF0000"/>
                </a:solidFill>
              </a:rPr>
              <a:t>ふたり子育てを前提とした法に切り替える。</a:t>
            </a:r>
            <a:endParaRPr lang="en-US" altLang="ja-JP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9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7258</TotalTime>
  <Words>1062</Words>
  <Application>Microsoft Macintosh PowerPoint</Application>
  <PresentationFormat>ワイド画面</PresentationFormat>
  <Paragraphs>213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松村直人</dc:creator>
  <cp:lastModifiedBy>直人 松村</cp:lastModifiedBy>
  <cp:revision>3800</cp:revision>
  <cp:lastPrinted>2024-01-28T09:11:45Z</cp:lastPrinted>
  <dcterms:created xsi:type="dcterms:W3CDTF">2021-06-04T01:45:55Z</dcterms:created>
  <dcterms:modified xsi:type="dcterms:W3CDTF">2024-02-02T08:20:12Z</dcterms:modified>
</cp:coreProperties>
</file>